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84" r:id="rId1"/>
  </p:sldMasterIdLst>
  <p:notesMasterIdLst>
    <p:notesMasterId r:id="rId16"/>
  </p:notesMasterIdLst>
  <p:sldIdLst>
    <p:sldId id="256" r:id="rId2"/>
    <p:sldId id="329" r:id="rId3"/>
    <p:sldId id="330" r:id="rId4"/>
    <p:sldId id="331" r:id="rId5"/>
    <p:sldId id="340" r:id="rId6"/>
    <p:sldId id="341" r:id="rId7"/>
    <p:sldId id="332" r:id="rId8"/>
    <p:sldId id="333" r:id="rId9"/>
    <p:sldId id="334" r:id="rId10"/>
    <p:sldId id="337" r:id="rId11"/>
    <p:sldId id="335" r:id="rId12"/>
    <p:sldId id="336" r:id="rId13"/>
    <p:sldId id="338" r:id="rId14"/>
    <p:sldId id="342" r:id="rId15"/>
  </p:sldIdLst>
  <p:sldSz cx="9144000" cy="6858000" type="screen4x3"/>
  <p:notesSz cx="6858000" cy="9144000"/>
  <p:embeddedFontLst>
    <p:embeddedFont>
      <p:font typeface="Myriad Pro" pitchFamily="34" charset="0"/>
      <p:regular r:id="rId17"/>
    </p:embeddedFont>
    <p:embeddedFont>
      <p:font typeface="Arial Narrow" pitchFamily="34" charset="0"/>
      <p:regular r:id="rId18"/>
      <p:bold r:id="rId19"/>
      <p:italic r:id="rId20"/>
      <p:boldItalic r:id="rId21"/>
    </p:embeddedFont>
    <p:embeddedFont>
      <p:font typeface="Franklin Gothic Book" pitchFamily="34" charset="0"/>
      <p:regular r:id="rId22"/>
      <p:italic r:id="rId23"/>
    </p:embeddedFont>
    <p:embeddedFont>
      <p:font typeface="Wingdings 2" pitchFamily="18" charset="2"/>
      <p:regular r:id="rId24"/>
    </p:embeddedFont>
    <p:embeddedFont>
      <p:font typeface="Arial Black" pitchFamily="34" charset="0"/>
      <p:bold r:id="rId25"/>
    </p:embeddedFont>
    <p:embeddedFont>
      <p:font typeface="Calibri" pitchFamily="34" charset="0"/>
      <p:regular r:id="rId26"/>
      <p:bold r:id="rId27"/>
      <p:italic r:id="rId28"/>
      <p:boldItalic r:id="rId29"/>
    </p:embeddedFont>
    <p:embeddedFont>
      <p:font typeface="Franklin Gothic Medium" pitchFamily="34" charset="0"/>
      <p:regular r:id="rId30"/>
      <p:italic r:id="rId31"/>
    </p:embeddedFont>
  </p:embeddedFontLst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2833802-FEF1-4C79-8D5D-14CF1EAF98D9}" styleName="Светлый стиль 2 - акцент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DCAF9ED-07DC-4A11-8D7F-57B35C25682E}" styleName="Средний стиль 1 - акцент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B301B821-A1FF-4177-AEE7-76D212191A09}" styleName="Средний стиль 1 - акцент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5DA37D80-6434-44D0-A028-1B22A696006F}" styleName="Светлый стиль 3 - акцент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21E4AEA4-8DFA-4A89-87EB-49C32662AFE0}" styleName="Средний стиль 2 - акцент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7739" autoAdjust="0"/>
    <p:restoredTop sz="94622" autoAdjust="0"/>
  </p:normalViewPr>
  <p:slideViewPr>
    <p:cSldViewPr>
      <p:cViewPr>
        <p:scale>
          <a:sx n="60" d="100"/>
          <a:sy n="60" d="100"/>
        </p:scale>
        <p:origin x="-348" y="-29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notesMaster" Target="notesMasters/notesMaster1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font" Target="fonts/font1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font" Target="fonts/font14.fntdata"/><Relationship Id="rId35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E:\&#1040;&#1053;&#1050;&#1045;&#1058;&#1040;\&#1073;&#1072;&#1079;&#1072;%20&#1048;&#1054;2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oleObject" Target="file:///E:\&#1040;&#1053;&#1050;&#1045;&#1058;&#1040;\&#1073;&#1072;&#1079;&#1072;%20&#1048;&#1054;2.xlsx" TargetMode="Externa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file:///E:\&#1040;&#1053;&#1050;&#1045;&#1058;&#1040;\&#1073;&#1072;&#1079;&#1072;%20&#1048;&#1054;2.xlsx" TargetMode="Externa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Office_Excel2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oleObject" Target="file:///E:\&#1040;&#1053;&#1050;&#1045;&#1058;&#1040;\&#1073;&#1072;&#1079;&#1072;%20&#1048;&#1054;2.xlsx" TargetMode="Externa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Продажи</c:v>
                </c:pt>
              </c:strCache>
            </c:strRef>
          </c:tx>
          <c:dLbls>
            <c:dLbl>
              <c:idx val="2"/>
              <c:layout>
                <c:manualLayout>
                  <c:x val="-1.2181363758097139E-2"/>
                  <c:y val="4.562557742378006E-2"/>
                </c:manualLayout>
              </c:layout>
              <c:showVal val="1"/>
            </c:dLbl>
            <c:dLbl>
              <c:idx val="3"/>
              <c:layout>
                <c:manualLayout>
                  <c:x val="1.6821090936751069E-2"/>
                  <c:y val="1.2698323821255595E-3"/>
                </c:manualLayout>
              </c:layout>
              <c:showVal val="1"/>
            </c:dLbl>
            <c:txPr>
              <a:bodyPr/>
              <a:lstStyle/>
              <a:p>
                <a:pPr>
                  <a:defRPr sz="1400">
                    <a:latin typeface="Arial Black" pitchFamily="34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Лист1!$A$2:$A$5</c:f>
              <c:strCache>
                <c:ptCount val="4"/>
                <c:pt idx="0">
                  <c:v>Преподаватели</c:v>
                </c:pt>
                <c:pt idx="1">
                  <c:v>Иные педагогические работники (методисты, социальные    педагоги, педагоги-психологи и воспитатели)</c:v>
                </c:pt>
                <c:pt idx="2">
                  <c:v>Административно-управленческий персонал                       (зам. директора)</c:v>
                </c:pt>
                <c:pt idx="3">
                  <c:v>Мастера производственного обучения </c:v>
                </c:pt>
              </c:strCache>
            </c:strRef>
          </c:cat>
          <c:val>
            <c:numRef>
              <c:f>Лист1!$B$2:$B$5</c:f>
              <c:numCache>
                <c:formatCode>0.0%</c:formatCode>
                <c:ptCount val="4"/>
                <c:pt idx="0">
                  <c:v>0.64500000000000124</c:v>
                </c:pt>
                <c:pt idx="1">
                  <c:v>0.21900000000000031</c:v>
                </c:pt>
                <c:pt idx="2">
                  <c:v>7.0000000000000021E-2</c:v>
                </c:pt>
                <c:pt idx="3">
                  <c:v>6.6000000000000003E-2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44935644979854111"/>
          <c:y val="2.3128946978998787E-3"/>
          <c:w val="0.54058067761402684"/>
          <c:h val="0.99537421060420062"/>
        </c:manualLayout>
      </c:layout>
      <c:txPr>
        <a:bodyPr/>
        <a:lstStyle/>
        <a:p>
          <a:pPr>
            <a:defRPr sz="1600">
              <a:latin typeface="Arial Narrow" pitchFamily="34" charset="0"/>
            </a:defRPr>
          </a:pPr>
          <a:endParaRPr lang="ru-RU"/>
        </a:p>
      </c:txPr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pieChart>
        <c:varyColors val="1"/>
        <c:ser>
          <c:idx val="0"/>
          <c:order val="0"/>
          <c:dLbls>
            <c:txPr>
              <a:bodyPr/>
              <a:lstStyle/>
              <a:p>
                <a:pPr>
                  <a:defRPr sz="1400">
                    <a:latin typeface="Arial Black" pitchFamily="34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Лист2!$B$11:$F$11</c:f>
              <c:strCache>
                <c:ptCount val="5"/>
                <c:pt idx="0">
                  <c:v> В целом позитивно</c:v>
                </c:pt>
                <c:pt idx="1">
                  <c:v>Скорее позитивно, чем негативно</c:v>
                </c:pt>
                <c:pt idx="2">
                  <c:v> Скорее негативно, чем позитивно</c:v>
                </c:pt>
                <c:pt idx="3">
                  <c:v>Крайне негативно</c:v>
                </c:pt>
                <c:pt idx="4">
                  <c:v>Затрудняюсь ответить</c:v>
                </c:pt>
              </c:strCache>
            </c:strRef>
          </c:cat>
          <c:val>
            <c:numRef>
              <c:f>Лист2!$B$12:$F$12</c:f>
              <c:numCache>
                <c:formatCode>0.0%</c:formatCode>
                <c:ptCount val="5"/>
                <c:pt idx="0">
                  <c:v>0.49800000000000066</c:v>
                </c:pt>
                <c:pt idx="1">
                  <c:v>0.32000000000000073</c:v>
                </c:pt>
                <c:pt idx="2">
                  <c:v>8.2000000000000003E-2</c:v>
                </c:pt>
                <c:pt idx="3">
                  <c:v>1.7000000000000064E-2</c:v>
                </c:pt>
                <c:pt idx="4">
                  <c:v>8.2000000000000003E-2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55495833040604681"/>
          <c:y val="0.10046516638159968"/>
          <c:w val="0.43332019796028626"/>
          <c:h val="0.7817086320707276"/>
        </c:manualLayout>
      </c:layout>
      <c:txPr>
        <a:bodyPr/>
        <a:lstStyle/>
        <a:p>
          <a:pPr>
            <a:defRPr sz="1600">
              <a:latin typeface="Arial Narrow" pitchFamily="34" charset="0"/>
            </a:defRPr>
          </a:pPr>
          <a:endParaRPr lang="ru-RU"/>
        </a:p>
      </c:txPr>
    </c:legend>
    <c:plotVisOnly val="1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>
        <c:manualLayout>
          <c:layoutTarget val="inner"/>
          <c:xMode val="edge"/>
          <c:yMode val="edge"/>
          <c:x val="3.1540997878602615E-2"/>
          <c:y val="3.4307752078480032E-2"/>
          <c:w val="0.80788664928487564"/>
          <c:h val="0.93138449584303951"/>
        </c:manualLayout>
      </c:layout>
      <c:barChart>
        <c:barDir val="bar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400">
                    <a:latin typeface="Arial Black" pitchFamily="34" charset="0"/>
                  </a:defRPr>
                </a:pPr>
                <a:endParaRPr lang="ru-RU"/>
              </a:p>
            </c:txPr>
            <c:showVal val="1"/>
          </c:dLbls>
          <c:val>
            <c:numRef>
              <c:f>Лист2!$D$30:$D$34</c:f>
              <c:numCache>
                <c:formatCode>0.0%</c:formatCode>
                <c:ptCount val="5"/>
                <c:pt idx="0">
                  <c:v>0.56699999999999995</c:v>
                </c:pt>
                <c:pt idx="1">
                  <c:v>0.60000000000000064</c:v>
                </c:pt>
                <c:pt idx="2">
                  <c:v>0.60500000000000065</c:v>
                </c:pt>
                <c:pt idx="3">
                  <c:v>0.64100000000000124</c:v>
                </c:pt>
                <c:pt idx="4">
                  <c:v>0.71600000000000064</c:v>
                </c:pt>
              </c:numCache>
            </c:numRef>
          </c:val>
        </c:ser>
        <c:axId val="89176320"/>
        <c:axId val="89186304"/>
      </c:barChart>
      <c:catAx>
        <c:axId val="89176320"/>
        <c:scaling>
          <c:orientation val="minMax"/>
        </c:scaling>
        <c:delete val="1"/>
        <c:axPos val="l"/>
        <c:tickLblPos val="nextTo"/>
        <c:crossAx val="89186304"/>
        <c:crosses val="autoZero"/>
        <c:auto val="1"/>
        <c:lblAlgn val="ctr"/>
        <c:lblOffset val="100"/>
      </c:catAx>
      <c:valAx>
        <c:axId val="89186304"/>
        <c:scaling>
          <c:orientation val="minMax"/>
        </c:scaling>
        <c:delete val="1"/>
        <c:axPos val="b"/>
        <c:numFmt formatCode="0.0%" sourceLinked="1"/>
        <c:tickLblPos val="nextTo"/>
        <c:crossAx val="89176320"/>
        <c:crosses val="autoZero"/>
        <c:crossBetween val="between"/>
      </c:valAx>
    </c:plotArea>
    <c:plotVisOnly val="1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bar"/>
        <c:grouping val="stacked"/>
        <c:ser>
          <c:idx val="0"/>
          <c:order val="0"/>
          <c:tx>
            <c:strRef>
              <c:f>Лист2!$B$1</c:f>
              <c:strCache>
                <c:ptCount val="1"/>
                <c:pt idx="0">
                  <c:v>готовы работать с обучающимися имеющих нарушения </c:v>
                </c:pt>
              </c:strCache>
            </c:strRef>
          </c:tx>
          <c:dLbls>
            <c:txPr>
              <a:bodyPr/>
              <a:lstStyle/>
              <a:p>
                <a:pPr>
                  <a:defRPr sz="1400">
                    <a:latin typeface="Arial Black" pitchFamily="34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Лист2!$A$2:$A$6</c:f>
              <c:strCache>
                <c:ptCount val="5"/>
                <c:pt idx="0">
                  <c:v>Нарушения опорно-двигательного аппарата</c:v>
                </c:pt>
                <c:pt idx="1">
                  <c:v>Нарушения слуха</c:v>
                </c:pt>
                <c:pt idx="2">
                  <c:v>Нарушения зрения</c:v>
                </c:pt>
                <c:pt idx="3">
                  <c:v>Интеллектуальные нарушения</c:v>
                </c:pt>
                <c:pt idx="4">
                  <c:v>Растройство аутистического спектра</c:v>
                </c:pt>
              </c:strCache>
            </c:strRef>
          </c:cat>
          <c:val>
            <c:numRef>
              <c:f>Лист2!$B$2:$B$6</c:f>
              <c:numCache>
                <c:formatCode>0.0%</c:formatCode>
                <c:ptCount val="5"/>
                <c:pt idx="0">
                  <c:v>0.71400000000000063</c:v>
                </c:pt>
                <c:pt idx="1">
                  <c:v>0.51400000000000001</c:v>
                </c:pt>
                <c:pt idx="2">
                  <c:v>0.50700000000000001</c:v>
                </c:pt>
                <c:pt idx="3">
                  <c:v>0.45500000000000002</c:v>
                </c:pt>
                <c:pt idx="4">
                  <c:v>0.40100000000000002</c:v>
                </c:pt>
              </c:numCache>
            </c:numRef>
          </c:val>
        </c:ser>
        <c:ser>
          <c:idx val="1"/>
          <c:order val="1"/>
          <c:tx>
            <c:strRef>
              <c:f>Лист2!$C$1</c:f>
              <c:strCache>
                <c:ptCount val="1"/>
                <c:pt idx="0">
                  <c:v>не готовы работать с обучающимися имеющих нарушения </c:v>
                </c:pt>
              </c:strCache>
            </c:strRef>
          </c:tx>
          <c:dLbls>
            <c:txPr>
              <a:bodyPr/>
              <a:lstStyle/>
              <a:p>
                <a:pPr>
                  <a:defRPr sz="1400">
                    <a:latin typeface="Arial Black" pitchFamily="34" charset="0"/>
                    <a:cs typeface="Times New Roman" pitchFamily="18" charset="0"/>
                  </a:defRPr>
                </a:pPr>
                <a:endParaRPr lang="ru-RU"/>
              </a:p>
            </c:txPr>
            <c:showVal val="1"/>
          </c:dLbls>
          <c:cat>
            <c:strRef>
              <c:f>Лист2!$A$2:$A$6</c:f>
              <c:strCache>
                <c:ptCount val="5"/>
                <c:pt idx="0">
                  <c:v>Нарушения опорно-двигательного аппарата</c:v>
                </c:pt>
                <c:pt idx="1">
                  <c:v>Нарушения слуха</c:v>
                </c:pt>
                <c:pt idx="2">
                  <c:v>Нарушения зрения</c:v>
                </c:pt>
                <c:pt idx="3">
                  <c:v>Интеллектуальные нарушения</c:v>
                </c:pt>
                <c:pt idx="4">
                  <c:v>Растройство аутистического спектра</c:v>
                </c:pt>
              </c:strCache>
            </c:strRef>
          </c:cat>
          <c:val>
            <c:numRef>
              <c:f>Лист2!$C$2:$C$6</c:f>
              <c:numCache>
                <c:formatCode>0.0%</c:formatCode>
                <c:ptCount val="5"/>
                <c:pt idx="0">
                  <c:v>8.7000000000000022E-2</c:v>
                </c:pt>
                <c:pt idx="1">
                  <c:v>0.18000000000000024</c:v>
                </c:pt>
                <c:pt idx="2">
                  <c:v>0.1840000000000003</c:v>
                </c:pt>
                <c:pt idx="3">
                  <c:v>0.22700000000000001</c:v>
                </c:pt>
                <c:pt idx="4">
                  <c:v>0.28000000000000008</c:v>
                </c:pt>
              </c:numCache>
            </c:numRef>
          </c:val>
        </c:ser>
        <c:overlap val="100"/>
        <c:axId val="90145536"/>
        <c:axId val="90147072"/>
      </c:barChart>
      <c:catAx>
        <c:axId val="90145536"/>
        <c:scaling>
          <c:orientation val="minMax"/>
        </c:scaling>
        <c:axPos val="l"/>
        <c:tickLblPos val="nextTo"/>
        <c:txPr>
          <a:bodyPr/>
          <a:lstStyle/>
          <a:p>
            <a:pPr>
              <a:defRPr sz="1600">
                <a:latin typeface="Arial Narrow" pitchFamily="34" charset="0"/>
                <a:cs typeface="Times New Roman" pitchFamily="18" charset="0"/>
              </a:defRPr>
            </a:pPr>
            <a:endParaRPr lang="ru-RU"/>
          </a:p>
        </c:txPr>
        <c:crossAx val="90147072"/>
        <c:crosses val="autoZero"/>
        <c:auto val="1"/>
        <c:lblAlgn val="ctr"/>
        <c:lblOffset val="100"/>
      </c:catAx>
      <c:valAx>
        <c:axId val="90147072"/>
        <c:scaling>
          <c:orientation val="minMax"/>
        </c:scaling>
        <c:delete val="1"/>
        <c:axPos val="b"/>
        <c:numFmt formatCode="0.0%" sourceLinked="1"/>
        <c:tickLblPos val="nextTo"/>
        <c:crossAx val="90145536"/>
        <c:crosses val="autoZero"/>
        <c:crossBetween val="between"/>
      </c:valAx>
    </c:plotArea>
    <c:legend>
      <c:legendPos val="b"/>
      <c:txPr>
        <a:bodyPr/>
        <a:lstStyle/>
        <a:p>
          <a:pPr>
            <a:defRPr sz="1800">
              <a:latin typeface="Arial Narrow" pitchFamily="34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ru-RU"/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dLbls>
            <c:dLbl>
              <c:idx val="0"/>
              <c:tx>
                <c:rich>
                  <a:bodyPr/>
                  <a:lstStyle/>
                  <a:p>
                    <a:r>
                      <a:rPr lang="en-US" smtClean="0"/>
                      <a:t>51,9</a:t>
                    </a:r>
                    <a:r>
                      <a:rPr lang="ru-RU" smtClean="0"/>
                      <a:t> 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Val val="1"/>
            </c:dLbl>
            <c:dLbl>
              <c:idx val="1"/>
              <c:tx>
                <c:rich>
                  <a:bodyPr/>
                  <a:lstStyle/>
                  <a:p>
                    <a:r>
                      <a:rPr lang="en-US" smtClean="0"/>
                      <a:t>28,6</a:t>
                    </a:r>
                    <a:r>
                      <a:rPr lang="ru-RU" smtClean="0"/>
                      <a:t> </a:t>
                    </a:r>
                    <a:r>
                      <a:rPr lang="en-US" smtClean="0"/>
                      <a:t>%</a:t>
                    </a:r>
                    <a:endParaRPr lang="en-US" dirty="0"/>
                  </a:p>
                </c:rich>
              </c:tx>
              <c:showVal val="1"/>
            </c:dLbl>
            <c:dLbl>
              <c:idx val="2"/>
              <c:tx>
                <c:rich>
                  <a:bodyPr/>
                  <a:lstStyle/>
                  <a:p>
                    <a:r>
                      <a:rPr lang="en-US" smtClean="0"/>
                      <a:t>19,5</a:t>
                    </a:r>
                    <a:r>
                      <a:rPr lang="ru-RU" smtClean="0"/>
                      <a:t> </a:t>
                    </a:r>
                    <a:r>
                      <a:rPr lang="en-US" smtClean="0"/>
                      <a:t>%</a:t>
                    </a:r>
                    <a:endParaRPr lang="en-US" dirty="0"/>
                  </a:p>
                </c:rich>
              </c:tx>
              <c:showVal val="1"/>
            </c:dLbl>
            <c:txPr>
              <a:bodyPr/>
              <a:lstStyle/>
              <a:p>
                <a:pPr>
                  <a:defRPr sz="1400">
                    <a:latin typeface="Arial Black" pitchFamily="34" charset="0"/>
                  </a:defRPr>
                </a:pPr>
                <a:endParaRPr lang="ru-RU"/>
              </a:p>
            </c:txPr>
            <c:showVal val="1"/>
            <c:showLeaderLines val="1"/>
          </c:dLbls>
          <c:cat>
            <c:strRef>
              <c:f>Лист1!$A$2:$A$4</c:f>
              <c:strCache>
                <c:ptCount val="3"/>
                <c:pt idx="0">
                  <c:v>модули в рамках курсов повышения квалификации</c:v>
                </c:pt>
                <c:pt idx="1">
                  <c:v>семинары/вебинары </c:v>
                </c:pt>
                <c:pt idx="2">
                  <c:v>консультации</c:v>
                </c:pt>
              </c:strCache>
            </c:strRef>
          </c:cat>
          <c:val>
            <c:numRef>
              <c:f>Лист1!$B$2:$B$4</c:f>
              <c:numCache>
                <c:formatCode>0.0%</c:formatCode>
                <c:ptCount val="3"/>
                <c:pt idx="0">
                  <c:v>0.51900000000000002</c:v>
                </c:pt>
                <c:pt idx="1">
                  <c:v>0.28600000000000031</c:v>
                </c:pt>
                <c:pt idx="2">
                  <c:v>0.19500000000000001</c:v>
                </c:pt>
              </c:numCache>
            </c:numRef>
          </c:val>
        </c:ser>
        <c:firstSliceAng val="0"/>
      </c:pieChart>
    </c:plotArea>
    <c:legend>
      <c:legendPos val="r"/>
      <c:legendEntry>
        <c:idx val="0"/>
        <c:txPr>
          <a:bodyPr/>
          <a:lstStyle/>
          <a:p>
            <a:pPr>
              <a:defRPr>
                <a:latin typeface="Arial Narrow" pitchFamily="34" charset="0"/>
              </a:defRPr>
            </a:pPr>
            <a:endParaRPr lang="ru-RU"/>
          </a:p>
        </c:txPr>
      </c:legendEntry>
      <c:legendEntry>
        <c:idx val="1"/>
        <c:txPr>
          <a:bodyPr/>
          <a:lstStyle/>
          <a:p>
            <a:pPr>
              <a:defRPr>
                <a:latin typeface="Arial Narrow" pitchFamily="34" charset="0"/>
              </a:defRPr>
            </a:pPr>
            <a:endParaRPr lang="ru-RU"/>
          </a:p>
        </c:txPr>
      </c:legendEntry>
      <c:legendEntry>
        <c:idx val="2"/>
        <c:txPr>
          <a:bodyPr/>
          <a:lstStyle/>
          <a:p>
            <a:pPr>
              <a:defRPr>
                <a:latin typeface="Arial Narrow" pitchFamily="34" charset="0"/>
              </a:defRPr>
            </a:pPr>
            <a:endParaRPr lang="ru-RU"/>
          </a:p>
        </c:txPr>
      </c:legendEntry>
      <c:layout>
        <c:manualLayout>
          <c:xMode val="edge"/>
          <c:yMode val="edge"/>
          <c:x val="0.48536985197161953"/>
          <c:y val="0"/>
          <c:w val="0.50406916584040506"/>
          <c:h val="1"/>
        </c:manualLayout>
      </c:layout>
    </c:legend>
    <c:plotVisOnly val="1"/>
  </c:chart>
  <c:txPr>
    <a:bodyPr/>
    <a:lstStyle/>
    <a:p>
      <a:pPr>
        <a:defRPr sz="1800"/>
      </a:pPr>
      <a:endParaRPr lang="ru-RU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ru-RU"/>
  <c:chart>
    <c:plotArea>
      <c:layout/>
      <c:barChart>
        <c:barDir val="bar"/>
        <c:grouping val="clustered"/>
        <c:ser>
          <c:idx val="0"/>
          <c:order val="0"/>
          <c:dLbls>
            <c:txPr>
              <a:bodyPr/>
              <a:lstStyle/>
              <a:p>
                <a:pPr>
                  <a:defRPr sz="1400">
                    <a:latin typeface="Arial Black" pitchFamily="34" charset="0"/>
                  </a:defRPr>
                </a:pPr>
                <a:endParaRPr lang="ru-RU"/>
              </a:p>
            </c:txPr>
            <c:showVal val="1"/>
          </c:dLbls>
          <c:val>
            <c:numRef>
              <c:f>Лист2!$D$52:$D$56</c:f>
              <c:numCache>
                <c:formatCode>0.0%</c:formatCode>
                <c:ptCount val="5"/>
                <c:pt idx="0">
                  <c:v>0.23300000000000001</c:v>
                </c:pt>
                <c:pt idx="1">
                  <c:v>0.26400000000000001</c:v>
                </c:pt>
                <c:pt idx="2">
                  <c:v>0.37700000000000056</c:v>
                </c:pt>
                <c:pt idx="3">
                  <c:v>0.41100000000000031</c:v>
                </c:pt>
                <c:pt idx="4">
                  <c:v>0.442</c:v>
                </c:pt>
              </c:numCache>
            </c:numRef>
          </c:val>
        </c:ser>
        <c:axId val="90200320"/>
        <c:axId val="90206208"/>
      </c:barChart>
      <c:catAx>
        <c:axId val="90200320"/>
        <c:scaling>
          <c:orientation val="minMax"/>
        </c:scaling>
        <c:delete val="1"/>
        <c:axPos val="l"/>
        <c:tickLblPos val="nextTo"/>
        <c:crossAx val="90206208"/>
        <c:crosses val="autoZero"/>
        <c:auto val="1"/>
        <c:lblAlgn val="ctr"/>
        <c:lblOffset val="100"/>
      </c:catAx>
      <c:valAx>
        <c:axId val="90206208"/>
        <c:scaling>
          <c:orientation val="minMax"/>
        </c:scaling>
        <c:delete val="1"/>
        <c:axPos val="b"/>
        <c:numFmt formatCode="0.0%" sourceLinked="1"/>
        <c:tickLblPos val="nextTo"/>
        <c:crossAx val="90200320"/>
        <c:crosses val="autoZero"/>
        <c:crossBetween val="between"/>
      </c:valAx>
    </c:plotArea>
    <c:plotVisOnly val="1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06A7A57A-0C0A-4886-A27A-57AEA07A439A}" type="datetimeFigureOut">
              <a:rPr lang="ru-RU"/>
              <a:pPr>
                <a:defRPr/>
              </a:pPr>
              <a:t>24.10.2018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  <a:endParaRPr lang="ru-RU" noProof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Arial" charset="0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Arial" charset="0"/>
              </a:defRPr>
            </a:lvl1pPr>
          </a:lstStyle>
          <a:p>
            <a:pPr>
              <a:defRPr/>
            </a:pPr>
            <a:fld id="{A6FEEC4D-AED0-4735-8559-84DE3EA77E6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Заголовок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6" name="Дата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A7A660-A209-4728-BDD5-081DB2A901FC}" type="datetimeFigureOut">
              <a:rPr lang="fr-FR" smtClean="0"/>
              <a:pPr>
                <a:defRPr/>
              </a:pPr>
              <a:t>24/10/2018</a:t>
            </a:fld>
            <a:endParaRPr lang="fr-CA"/>
          </a:p>
        </p:txBody>
      </p:sp>
      <p:sp>
        <p:nvSpPr>
          <p:cNvPr id="2" name="Нижний колонтитул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15" name="Номер слайда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316A1B87-0D4C-416F-A6C2-8FD90919A062}" type="slidenum">
              <a:rPr lang="fr-CA" smtClean="0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7" name="Содержимое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A7A660-A209-4728-BDD5-081DB2A901FC}" type="datetimeFigureOut">
              <a:rPr lang="fr-FR" smtClean="0"/>
              <a:pPr>
                <a:defRPr/>
              </a:pPr>
              <a:t>24/10/2018</a:t>
            </a:fld>
            <a:endParaRPr lang="fr-CA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316A1B87-0D4C-416F-A6C2-8FD90919A062}" type="slidenum">
              <a:rPr lang="fr-CA" smtClean="0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Текст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A7A660-A209-4728-BDD5-081DB2A901FC}" type="datetimeFigureOut">
              <a:rPr lang="fr-FR" smtClean="0"/>
              <a:pPr>
                <a:defRPr/>
              </a:pPr>
              <a:t>24/10/2018</a:t>
            </a:fld>
            <a:endParaRPr lang="fr-CA"/>
          </a:p>
        </p:txBody>
      </p:sp>
      <p:sp>
        <p:nvSpPr>
          <p:cNvPr id="11" name="Нижний колонтитул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16" name="Номер слайда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6A1B87-0D4C-416F-A6C2-8FD90919A062}" type="slidenum">
              <a:rPr lang="fr-CA" smtClean="0"/>
              <a:pPr>
                <a:defRPr/>
              </a:pPr>
              <a:t>‹#›</a:t>
            </a:fld>
            <a:endParaRPr lang="fr-CA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Заголовок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Содержимое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A7A660-A209-4728-BDD5-081DB2A901FC}" type="datetimeFigureOut">
              <a:rPr lang="fr-FR" smtClean="0"/>
              <a:pPr>
                <a:defRPr/>
              </a:pPr>
              <a:t>24/10/2018</a:t>
            </a:fld>
            <a:endParaRPr lang="fr-CA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6A1B87-0D4C-416F-A6C2-8FD90919A062}" type="slidenum">
              <a:rPr lang="fr-CA" smtClean="0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Заголовок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25" name="Текст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8" name="Содержимое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A7A660-A209-4728-BDD5-081DB2A901FC}" type="datetimeFigureOut">
              <a:rPr lang="fr-FR" smtClean="0"/>
              <a:pPr>
                <a:defRPr/>
              </a:pPr>
              <a:t>24/10/2018</a:t>
            </a:fld>
            <a:endParaRPr lang="fr-C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pPr>
              <a:defRPr/>
            </a:pPr>
            <a:fld id="{316A1B87-0D4C-416F-A6C2-8FD90919A062}" type="slidenum">
              <a:rPr lang="fr-CA" smtClean="0"/>
              <a:pPr>
                <a:defRPr/>
              </a:pPr>
              <a:t>‹#›</a:t>
            </a:fld>
            <a:endParaRPr lang="fr-CA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Заголовок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2" name="Дата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A7A660-A209-4728-BDD5-081DB2A901FC}" type="datetimeFigureOut">
              <a:rPr lang="fr-FR" smtClean="0"/>
              <a:pPr>
                <a:defRPr/>
              </a:pPr>
              <a:t>24/10/2018</a:t>
            </a:fld>
            <a:endParaRPr lang="fr-CA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6A1B87-0D4C-416F-A6C2-8FD90919A062}" type="slidenum">
              <a:rPr lang="fr-CA" smtClean="0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A7A660-A209-4728-BDD5-081DB2A901FC}" type="datetimeFigureOut">
              <a:rPr lang="fr-FR" smtClean="0"/>
              <a:pPr>
                <a:defRPr/>
              </a:pPr>
              <a:t>24/10/2018</a:t>
            </a:fld>
            <a:endParaRPr lang="fr-CA"/>
          </a:p>
        </p:txBody>
      </p:sp>
      <p:sp>
        <p:nvSpPr>
          <p:cNvPr id="24" name="Нижний колонтитул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6A1B87-0D4C-416F-A6C2-8FD90919A062}" type="slidenum">
              <a:rPr lang="fr-CA" smtClean="0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Заголовок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Содержимое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A7A660-A209-4728-BDD5-081DB2A901FC}" type="datetimeFigureOut">
              <a:rPr lang="fr-FR" smtClean="0"/>
              <a:pPr>
                <a:defRPr/>
              </a:pPr>
              <a:t>24/10/2018</a:t>
            </a:fld>
            <a:endParaRPr lang="fr-CA"/>
          </a:p>
        </p:txBody>
      </p:sp>
      <p:sp>
        <p:nvSpPr>
          <p:cNvPr id="29" name="Нижний колонтитул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6A1B87-0D4C-416F-A6C2-8FD90919A062}" type="slidenum">
              <a:rPr lang="fr-CA" smtClean="0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Рисунок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A7A660-A209-4728-BDD5-081DB2A901FC}" type="datetimeFigureOut">
              <a:rPr lang="fr-FR" smtClean="0"/>
              <a:pPr>
                <a:defRPr/>
              </a:pPr>
              <a:t>24/10/2018</a:t>
            </a:fld>
            <a:endParaRPr lang="fr-C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31" name="Номер слайда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6A1B87-0D4C-416F-A6C2-8FD90919A062}" type="slidenum">
              <a:rPr lang="fr-CA" smtClean="0"/>
              <a:pPr>
                <a:defRPr/>
              </a:pPr>
              <a:t>‹#›</a:t>
            </a:fld>
            <a:endParaRPr lang="fr-CA"/>
          </a:p>
        </p:txBody>
      </p:sp>
      <p:sp>
        <p:nvSpPr>
          <p:cNvPr id="17" name="Заголовок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6" name="Текст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A7A660-A209-4728-BDD5-081DB2A901FC}" type="datetimeFigureOut">
              <a:rPr lang="fr-FR" smtClean="0"/>
              <a:pPr>
                <a:defRPr/>
              </a:pPr>
              <a:t>24/10/2018</a:t>
            </a:fld>
            <a:endParaRPr lang="fr-C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6A1B87-0D4C-416F-A6C2-8FD90919A062}" type="slidenum">
              <a:rPr lang="fr-CA" smtClean="0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2A7A660-A209-4728-BDD5-081DB2A901FC}" type="datetimeFigureOut">
              <a:rPr lang="fr-FR" smtClean="0"/>
              <a:pPr>
                <a:defRPr/>
              </a:pPr>
              <a:t>24/10/2018</a:t>
            </a:fld>
            <a:endParaRPr lang="fr-CA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fr-CA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316A1B87-0D4C-416F-A6C2-8FD90919A062}" type="slidenum">
              <a:rPr lang="fr-CA" smtClean="0"/>
              <a:pPr>
                <a:defRPr/>
              </a:pPr>
              <a:t>‹#›</a:t>
            </a:fld>
            <a:endParaRPr lang="fr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>
            <a:lum/>
          </a:blip>
          <a:srcRect/>
          <a:stretch>
            <a:fillRect l="3000" r="80000" b="8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Текст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1" name="Дата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82A7A660-A209-4728-BDD5-081DB2A901FC}" type="datetimeFigureOut">
              <a:rPr lang="fr-FR" smtClean="0"/>
              <a:pPr>
                <a:defRPr/>
              </a:pPr>
              <a:t>24/10/2018</a:t>
            </a:fld>
            <a:endParaRPr lang="fr-CA"/>
          </a:p>
        </p:txBody>
      </p:sp>
      <p:sp>
        <p:nvSpPr>
          <p:cNvPr id="28" name="Нижний колонтитул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316A1B87-0D4C-416F-A6C2-8FD90919A062}" type="slidenum">
              <a:rPr lang="fr-CA" smtClean="0"/>
              <a:pPr>
                <a:defRPr/>
              </a:pPr>
              <a:t>‹#›</a:t>
            </a:fld>
            <a:endParaRPr lang="fr-CA"/>
          </a:p>
        </p:txBody>
      </p:sp>
      <p:sp>
        <p:nvSpPr>
          <p:cNvPr id="10" name="Заголовок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alphaModFix amt="28000"/>
            <a:lum/>
          </a:blip>
          <a:srcRect/>
          <a:stretch>
            <a:fillRect l="-3000" t="-2000" r="1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3"/>
          <p:cNvSpPr txBox="1">
            <a:spLocks noChangeArrowheads="1"/>
          </p:cNvSpPr>
          <p:nvPr/>
        </p:nvSpPr>
        <p:spPr bwMode="auto">
          <a:xfrm>
            <a:off x="214313" y="285750"/>
            <a:ext cx="8715375" cy="6380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>
              <a:lnSpc>
                <a:spcPct val="90000"/>
              </a:lnSpc>
              <a:defRPr/>
            </a:pPr>
            <a:r>
              <a:rPr lang="ru-RU" dirty="0" smtClean="0">
                <a:latin typeface="Myriad Pro" pitchFamily="34" charset="0"/>
              </a:rPr>
              <a:t>Государственное </a:t>
            </a:r>
            <a:r>
              <a:rPr lang="ru-RU" dirty="0">
                <a:latin typeface="Myriad Pro" pitchFamily="34" charset="0"/>
              </a:rPr>
              <a:t>бюджетное учреждение</a:t>
            </a:r>
          </a:p>
          <a:p>
            <a:pPr algn="ctr">
              <a:lnSpc>
                <a:spcPct val="90000"/>
              </a:lnSpc>
              <a:defRPr/>
            </a:pPr>
            <a:r>
              <a:rPr lang="ru-RU" dirty="0">
                <a:latin typeface="Myriad Pro" pitchFamily="34" charset="0"/>
              </a:rPr>
              <a:t>дополнительного профессионального образования</a:t>
            </a:r>
          </a:p>
          <a:p>
            <a:pPr algn="ctr">
              <a:lnSpc>
                <a:spcPct val="90000"/>
              </a:lnSpc>
              <a:defRPr/>
            </a:pPr>
            <a:r>
              <a:rPr lang="ru-RU" dirty="0">
                <a:latin typeface="Myriad Pro" pitchFamily="34" charset="0"/>
              </a:rPr>
              <a:t>«Кузбасский региональный институт развития профессионального образования»</a:t>
            </a:r>
          </a:p>
          <a:p>
            <a:pPr algn="ctr">
              <a:defRPr/>
            </a:pPr>
            <a:endParaRPr lang="en-US" sz="1400" b="1" dirty="0">
              <a:latin typeface="Arial Narrow" pitchFamily="34" charset="0"/>
            </a:endParaRPr>
          </a:p>
          <a:p>
            <a:pPr algn="ctr">
              <a:defRPr/>
            </a:pPr>
            <a:endParaRPr lang="ru-RU" sz="2000" b="1" dirty="0">
              <a:latin typeface="Arial Narrow" pitchFamily="34" charset="0"/>
            </a:endParaRPr>
          </a:p>
          <a:p>
            <a:pPr algn="ctr"/>
            <a:endParaRPr lang="ru-RU" sz="2000" b="1" dirty="0" smtClean="0"/>
          </a:p>
          <a:p>
            <a:pPr algn="ctr"/>
            <a:endParaRPr lang="ru-RU" sz="2000" b="1" dirty="0" smtClean="0"/>
          </a:p>
          <a:p>
            <a:pPr algn="ctr"/>
            <a:endParaRPr lang="ru-RU" sz="2000" b="1" dirty="0" smtClean="0"/>
          </a:p>
          <a:p>
            <a:pPr algn="ctr"/>
            <a:endParaRPr lang="ru-RU" sz="2000" b="1" dirty="0" smtClean="0"/>
          </a:p>
          <a:p>
            <a:pPr algn="ctr"/>
            <a:r>
              <a:rPr lang="ru-RU" sz="2400" b="1" dirty="0" smtClean="0"/>
              <a:t>Готовность педагогических работников к профессиональной деятельности в условиях инклюзивного образования</a:t>
            </a:r>
            <a:endParaRPr lang="ru-RU" sz="2400" dirty="0" smtClean="0"/>
          </a:p>
          <a:p>
            <a:pPr algn="ctr">
              <a:defRPr/>
            </a:pPr>
            <a:endParaRPr lang="ru-RU" b="1" dirty="0">
              <a:latin typeface="Arial Narrow" pitchFamily="34" charset="0"/>
            </a:endParaRPr>
          </a:p>
          <a:p>
            <a:pPr algn="ctr">
              <a:defRPr/>
            </a:pPr>
            <a:endParaRPr lang="ru-RU" b="1" dirty="0" smtClean="0">
              <a:latin typeface="Arial Narrow" pitchFamily="34" charset="0"/>
            </a:endParaRPr>
          </a:p>
          <a:p>
            <a:pPr algn="ctr">
              <a:defRPr/>
            </a:pPr>
            <a:endParaRPr lang="ru-RU" b="1" dirty="0">
              <a:latin typeface="Arial Narrow" pitchFamily="34" charset="0"/>
            </a:endParaRPr>
          </a:p>
          <a:p>
            <a:pPr marL="5022850">
              <a:defRPr/>
            </a:pPr>
            <a:r>
              <a:rPr lang="ru-RU" sz="1700" b="1" dirty="0" smtClean="0">
                <a:latin typeface="Myriad Pro" pitchFamily="34" charset="0"/>
              </a:rPr>
              <a:t>Максимова </a:t>
            </a:r>
            <a:r>
              <a:rPr lang="ru-RU" sz="1700" b="1" dirty="0">
                <a:latin typeface="Myriad Pro" pitchFamily="34" charset="0"/>
              </a:rPr>
              <a:t>Наталья Алексеевна,</a:t>
            </a:r>
          </a:p>
          <a:p>
            <a:pPr marL="5022850">
              <a:defRPr/>
            </a:pPr>
            <a:r>
              <a:rPr lang="ru-RU" sz="1700" b="1" dirty="0">
                <a:latin typeface="Myriad Pro" pitchFamily="34" charset="0"/>
              </a:rPr>
              <a:t>методист </a:t>
            </a:r>
            <a:r>
              <a:rPr lang="ru-RU" sz="1700" b="1" dirty="0" smtClean="0">
                <a:latin typeface="Myriad Pro" pitchFamily="34" charset="0"/>
              </a:rPr>
              <a:t> лаборатории </a:t>
            </a:r>
            <a:r>
              <a:rPr lang="ru-RU" sz="1700" b="1" dirty="0" err="1" smtClean="0">
                <a:latin typeface="Myriad Pro" pitchFamily="34" charset="0"/>
              </a:rPr>
              <a:t>здоровьесберегающей</a:t>
            </a:r>
            <a:r>
              <a:rPr lang="ru-RU" sz="1700" b="1" dirty="0" smtClean="0">
                <a:latin typeface="Myriad Pro" pitchFamily="34" charset="0"/>
              </a:rPr>
              <a:t> деятельности ГБУ </a:t>
            </a:r>
            <a:r>
              <a:rPr lang="ru-RU" sz="1700" b="1" dirty="0">
                <a:latin typeface="Myriad Pro" pitchFamily="34" charset="0"/>
              </a:rPr>
              <a:t>ДПО «КРИРПО»</a:t>
            </a:r>
          </a:p>
          <a:p>
            <a:pPr algn="ctr">
              <a:defRPr/>
            </a:pPr>
            <a:endParaRPr lang="ru-RU" b="1" dirty="0">
              <a:latin typeface="Arial Narrow" pitchFamily="34" charset="0"/>
            </a:endParaRPr>
          </a:p>
          <a:p>
            <a:pPr algn="ctr">
              <a:defRPr/>
            </a:pPr>
            <a:endParaRPr lang="ru-RU" b="1" dirty="0" smtClean="0">
              <a:latin typeface="Arial Narrow" pitchFamily="34" charset="0"/>
            </a:endParaRPr>
          </a:p>
          <a:p>
            <a:pPr algn="ctr">
              <a:defRPr/>
            </a:pPr>
            <a:r>
              <a:rPr lang="ru-RU" sz="1600" b="1" dirty="0" smtClean="0">
                <a:latin typeface="Myriad Pro" pitchFamily="34" charset="0"/>
              </a:rPr>
              <a:t>Кемерово 201</a:t>
            </a:r>
            <a:r>
              <a:rPr lang="ru-RU" sz="1600" b="1" dirty="0">
                <a:latin typeface="Myriad Pro" pitchFamily="34" charset="0"/>
              </a:rPr>
              <a:t>8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3"/>
          <p:cNvSpPr>
            <a:spLocks noChangeArrowheads="1"/>
          </p:cNvSpPr>
          <p:nvPr/>
        </p:nvSpPr>
        <p:spPr bwMode="auto">
          <a:xfrm>
            <a:off x="571500" y="1571625"/>
            <a:ext cx="8286750" cy="908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just"/>
            <a:endParaRPr lang="ru-RU" sz="1400" u="sng">
              <a:cs typeface="Arial" charset="0"/>
            </a:endParaRPr>
          </a:p>
          <a:p>
            <a:pPr algn="just"/>
            <a:endParaRPr lang="ru-RU" sz="1400">
              <a:cs typeface="Arial" charset="0"/>
            </a:endParaRPr>
          </a:p>
          <a:p>
            <a:endParaRPr lang="ru-RU" sz="1200">
              <a:cs typeface="Arial" charset="0"/>
            </a:endParaRPr>
          </a:p>
          <a:p>
            <a:r>
              <a:rPr lang="ru-RU" sz="1300">
                <a:cs typeface="Arial" charset="0"/>
              </a:rPr>
              <a:t> </a:t>
            </a:r>
          </a:p>
        </p:txBody>
      </p:sp>
      <p:sp>
        <p:nvSpPr>
          <p:cNvPr id="8" name="TextBox 5"/>
          <p:cNvSpPr txBox="1">
            <a:spLocks noChangeArrowheads="1"/>
          </p:cNvSpPr>
          <p:nvPr/>
        </p:nvSpPr>
        <p:spPr bwMode="auto">
          <a:xfrm>
            <a:off x="714348" y="1785926"/>
            <a:ext cx="7715304" cy="38472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>
              <a:defRPr/>
            </a:pPr>
            <a:r>
              <a:rPr lang="ru-RU" sz="2400" b="1" dirty="0" smtClean="0">
                <a:latin typeface="Arial Narrow" pitchFamily="34" charset="0"/>
              </a:rPr>
              <a:t>Инклюзивное образование </a:t>
            </a:r>
            <a:r>
              <a:rPr lang="ru-RU" sz="2400" dirty="0" smtClean="0">
                <a:latin typeface="Arial Narrow" pitchFamily="34" charset="0"/>
              </a:rPr>
              <a:t>– обеспечение равного доступа к образованию для всех обучающихся с учетом разнообразия особых образовательных потребностей и индивидуальных возможностей. </a:t>
            </a:r>
          </a:p>
          <a:p>
            <a:pPr algn="ctr">
              <a:defRPr/>
            </a:pPr>
            <a:endParaRPr lang="ru-RU" sz="2800" dirty="0" smtClean="0"/>
          </a:p>
          <a:p>
            <a:pPr algn="just">
              <a:defRPr/>
            </a:pPr>
            <a:r>
              <a:rPr lang="ru-RU" sz="2400" b="1" dirty="0" smtClean="0">
                <a:latin typeface="Arial Narrow" pitchFamily="34" charset="0"/>
              </a:rPr>
              <a:t>Обучающийся с ограниченными возможностями здоровья </a:t>
            </a:r>
            <a:r>
              <a:rPr lang="ru-RU" sz="2400" dirty="0" smtClean="0">
                <a:latin typeface="Arial Narrow" pitchFamily="34" charset="0"/>
              </a:rPr>
              <a:t>- физическое лицо, имеющее недостатки в физическом и (или) психологическом развитии, подтвержденные </a:t>
            </a:r>
            <a:r>
              <a:rPr lang="ru-RU" sz="2400" dirty="0" err="1" smtClean="0">
                <a:latin typeface="Arial Narrow" pitchFamily="34" charset="0"/>
              </a:rPr>
              <a:t>психолого-медико-педагогической</a:t>
            </a:r>
            <a:r>
              <a:rPr lang="ru-RU" sz="2400" dirty="0" smtClean="0">
                <a:latin typeface="Arial Narrow" pitchFamily="34" charset="0"/>
              </a:rPr>
              <a:t> комиссией и препятствующие получению образования без создания специальных условий</a:t>
            </a:r>
            <a:endParaRPr lang="ru-RU" sz="2400" dirty="0">
              <a:latin typeface="Arial Narrow" pitchFamily="34" charset="0"/>
            </a:endParaRPr>
          </a:p>
        </p:txBody>
      </p:sp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2357422" y="214290"/>
            <a:ext cx="650085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 Narrow" pitchFamily="34" charset="0"/>
              </a:rPr>
              <a:t>Готовность педагогов к профессиональной деятельности </a:t>
            </a:r>
          </a:p>
          <a:p>
            <a:r>
              <a:rPr lang="ru-RU" b="1" dirty="0" smtClean="0">
                <a:latin typeface="Arial Narrow" pitchFamily="34" charset="0"/>
              </a:rPr>
              <a:t>в условиях инклюзивного образования</a:t>
            </a:r>
            <a:endParaRPr lang="ru-RU" dirty="0" smtClean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3"/>
          <p:cNvSpPr>
            <a:spLocks noChangeArrowheads="1"/>
          </p:cNvSpPr>
          <p:nvPr/>
        </p:nvSpPr>
        <p:spPr bwMode="auto">
          <a:xfrm>
            <a:off x="2143108" y="1357298"/>
            <a:ext cx="6500858" cy="907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ru-RU" sz="1400" u="sng">
              <a:cs typeface="Arial" charset="0"/>
            </a:endParaRPr>
          </a:p>
          <a:p>
            <a:pPr algn="just"/>
            <a:endParaRPr lang="ru-RU" sz="1400">
              <a:cs typeface="Arial" charset="0"/>
            </a:endParaRPr>
          </a:p>
          <a:p>
            <a:endParaRPr lang="ru-RU" sz="1200">
              <a:cs typeface="Arial" charset="0"/>
            </a:endParaRPr>
          </a:p>
          <a:p>
            <a:r>
              <a:rPr lang="ru-RU" sz="1300">
                <a:cs typeface="Arial" charset="0"/>
              </a:rPr>
              <a:t> </a:t>
            </a:r>
          </a:p>
        </p:txBody>
      </p:sp>
      <p:sp>
        <p:nvSpPr>
          <p:cNvPr id="5" name="TextBox 5"/>
          <p:cNvSpPr txBox="1">
            <a:spLocks noChangeArrowheads="1"/>
          </p:cNvSpPr>
          <p:nvPr/>
        </p:nvSpPr>
        <p:spPr bwMode="auto">
          <a:xfrm>
            <a:off x="357158" y="1214422"/>
            <a:ext cx="2000264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800" b="1" dirty="0" smtClean="0">
                <a:latin typeface="Arial Narrow" pitchFamily="34" charset="0"/>
              </a:rPr>
              <a:t> </a:t>
            </a:r>
            <a:endParaRPr lang="ru-RU" sz="4800" dirty="0">
              <a:latin typeface="Arial Narrow" pitchFamily="34" charset="0"/>
            </a:endParaRP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500034" y="2714620"/>
            <a:ext cx="200026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Arial Narrow" pitchFamily="34" charset="0"/>
              </a:rPr>
              <a:t>485 </a:t>
            </a:r>
            <a:endParaRPr lang="ru-RU" sz="4000" dirty="0">
              <a:latin typeface="Arial Narrow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500034" y="3429000"/>
            <a:ext cx="200026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Arial Narrow" pitchFamily="34" charset="0"/>
              </a:rPr>
              <a:t>805</a:t>
            </a:r>
            <a:endParaRPr lang="ru-RU" sz="4000" dirty="0">
              <a:latin typeface="Arial Narrow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5720" y="1214423"/>
            <a:ext cx="8572560" cy="1661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 algn="ctr"/>
            <a:r>
              <a:rPr lang="ru-RU" sz="2800" b="1" dirty="0" smtClean="0">
                <a:solidFill>
                  <a:prstClr val="black"/>
                </a:solidFill>
                <a:latin typeface="Arial Narrow" pitchFamily="34" charset="0"/>
              </a:rPr>
              <a:t>1315</a:t>
            </a:r>
            <a:r>
              <a:rPr lang="ru-RU" sz="2400" b="1" dirty="0" smtClean="0">
                <a:solidFill>
                  <a:prstClr val="black"/>
                </a:solidFill>
                <a:latin typeface="Arial Narrow" pitchFamily="34" charset="0"/>
              </a:rPr>
              <a:t> </a:t>
            </a:r>
            <a:r>
              <a:rPr lang="ru-RU" sz="2200" b="1" dirty="0" smtClean="0">
                <a:solidFill>
                  <a:prstClr val="black"/>
                </a:solidFill>
                <a:latin typeface="Arial Narrow" pitchFamily="34" charset="0"/>
              </a:rPr>
              <a:t>обучающихся с ОВЗ и инвалидностью</a:t>
            </a:r>
          </a:p>
          <a:p>
            <a:pPr marL="457200" indent="-457200" algn="ctr"/>
            <a:r>
              <a:rPr lang="ru-RU" sz="2400" b="1" dirty="0" smtClean="0">
                <a:latin typeface="Arial Narrow" pitchFamily="34" charset="0"/>
              </a:rPr>
              <a:t>в </a:t>
            </a:r>
            <a:r>
              <a:rPr lang="ru-RU" sz="2800" b="1" dirty="0" smtClean="0">
                <a:latin typeface="Arial Narrow" pitchFamily="34" charset="0"/>
              </a:rPr>
              <a:t>57</a:t>
            </a:r>
            <a:r>
              <a:rPr lang="ru-RU" sz="2400" b="1" dirty="0" smtClean="0">
                <a:latin typeface="Arial Narrow" pitchFamily="34" charset="0"/>
              </a:rPr>
              <a:t> </a:t>
            </a:r>
            <a:r>
              <a:rPr lang="ru-RU" sz="2200" b="1" dirty="0" smtClean="0">
                <a:latin typeface="Arial Narrow" pitchFamily="34" charset="0"/>
              </a:rPr>
              <a:t>профессиональных образовательных организаций </a:t>
            </a:r>
          </a:p>
          <a:p>
            <a:pPr marL="457200" indent="-457200" algn="ctr"/>
            <a:r>
              <a:rPr lang="ru-RU" sz="2200" b="1" dirty="0" smtClean="0">
                <a:latin typeface="Arial Narrow" pitchFamily="34" charset="0"/>
              </a:rPr>
              <a:t>Кемеровской области</a:t>
            </a:r>
          </a:p>
          <a:p>
            <a:pPr lvl="0" algn="ctr"/>
            <a:r>
              <a:rPr lang="ru-RU" sz="2400" dirty="0" smtClean="0">
                <a:solidFill>
                  <a:prstClr val="black"/>
                </a:solidFill>
                <a:latin typeface="Arial Narrow" pitchFamily="34" charset="0"/>
              </a:rPr>
              <a:t> </a:t>
            </a:r>
          </a:p>
        </p:txBody>
      </p:sp>
      <p:sp>
        <p:nvSpPr>
          <p:cNvPr id="10" name="Прямоугольник 9"/>
          <p:cNvSpPr/>
          <p:nvPr/>
        </p:nvSpPr>
        <p:spPr>
          <a:xfrm>
            <a:off x="2143108" y="2928934"/>
            <a:ext cx="650085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prstClr val="black"/>
                </a:solidFill>
                <a:latin typeface="Arial Narrow" pitchFamily="34" charset="0"/>
              </a:rPr>
              <a:t>обучающихся с инвалидностью</a:t>
            </a:r>
            <a:endParaRPr lang="ru-RU" sz="20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143108" y="3643314"/>
            <a:ext cx="650085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solidFill>
                  <a:prstClr val="black"/>
                </a:solidFill>
                <a:latin typeface="Arial Narrow" pitchFamily="34" charset="0"/>
              </a:rPr>
              <a:t>обучающихся с ограниченными возможностями здоровья</a:t>
            </a:r>
            <a:endParaRPr lang="ru-RU" sz="2000" dirty="0"/>
          </a:p>
        </p:txBody>
      </p:sp>
      <p:sp>
        <p:nvSpPr>
          <p:cNvPr id="12" name="TextBox 7"/>
          <p:cNvSpPr txBox="1">
            <a:spLocks noChangeArrowheads="1"/>
          </p:cNvSpPr>
          <p:nvPr/>
        </p:nvSpPr>
        <p:spPr bwMode="auto">
          <a:xfrm>
            <a:off x="2357422" y="214290"/>
            <a:ext cx="650085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 Narrow" pitchFamily="34" charset="0"/>
              </a:rPr>
              <a:t>Готовность педагогов к профессиональной деятельности </a:t>
            </a:r>
          </a:p>
          <a:p>
            <a:r>
              <a:rPr lang="ru-RU" b="1" dirty="0" smtClean="0">
                <a:latin typeface="Arial Narrow" pitchFamily="34" charset="0"/>
              </a:rPr>
              <a:t>в условиях инклюзивного образования</a:t>
            </a:r>
            <a:endParaRPr lang="ru-RU" dirty="0" smtClean="0">
              <a:latin typeface="Arial Narrow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2571736" y="4143380"/>
            <a:ext cx="4286280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ru-RU" sz="2400" dirty="0" smtClean="0">
                <a:latin typeface="Arial Narrow" pitchFamily="34" charset="0"/>
              </a:rPr>
              <a:t>1 курс – </a:t>
            </a:r>
            <a:r>
              <a:rPr lang="ru-RU" sz="2400" b="1" dirty="0" smtClean="0">
                <a:latin typeface="Arial Narrow" pitchFamily="34" charset="0"/>
              </a:rPr>
              <a:t>618 </a:t>
            </a:r>
            <a:r>
              <a:rPr lang="ru-RU" sz="2400" dirty="0" smtClean="0">
                <a:latin typeface="Arial Narrow" pitchFamily="34" charset="0"/>
              </a:rPr>
              <a:t>человек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latin typeface="Arial Narrow" pitchFamily="34" charset="0"/>
              </a:rPr>
              <a:t>2 курс – </a:t>
            </a:r>
            <a:r>
              <a:rPr lang="ru-RU" sz="2400" b="1" dirty="0" smtClean="0">
                <a:latin typeface="Arial Narrow" pitchFamily="34" charset="0"/>
              </a:rPr>
              <a:t>593</a:t>
            </a:r>
            <a:r>
              <a:rPr lang="ru-RU" sz="2400" dirty="0" smtClean="0">
                <a:latin typeface="Arial Narrow" pitchFamily="34" charset="0"/>
              </a:rPr>
              <a:t> человека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latin typeface="Arial Narrow" pitchFamily="34" charset="0"/>
              </a:rPr>
              <a:t>3 курс – </a:t>
            </a:r>
            <a:r>
              <a:rPr lang="ru-RU" sz="2400" b="1" dirty="0" smtClean="0">
                <a:latin typeface="Arial Narrow" pitchFamily="34" charset="0"/>
              </a:rPr>
              <a:t>71 </a:t>
            </a:r>
            <a:r>
              <a:rPr lang="ru-RU" sz="2400" dirty="0" smtClean="0">
                <a:latin typeface="Arial Narrow" pitchFamily="34" charset="0"/>
              </a:rPr>
              <a:t>человек</a:t>
            </a:r>
          </a:p>
          <a:p>
            <a:pPr>
              <a:lnSpc>
                <a:spcPct val="150000"/>
              </a:lnSpc>
            </a:pPr>
            <a:r>
              <a:rPr lang="ru-RU" sz="2400" dirty="0" smtClean="0">
                <a:latin typeface="Arial Narrow" pitchFamily="34" charset="0"/>
              </a:rPr>
              <a:t>4 курс – </a:t>
            </a:r>
            <a:r>
              <a:rPr lang="ru-RU" sz="2400" b="1" dirty="0" smtClean="0">
                <a:latin typeface="Arial Narrow" pitchFamily="34" charset="0"/>
              </a:rPr>
              <a:t>33</a:t>
            </a:r>
            <a:r>
              <a:rPr lang="ru-RU" sz="2400" dirty="0" smtClean="0">
                <a:latin typeface="Arial Narrow" pitchFamily="34" charset="0"/>
              </a:rPr>
              <a:t> человека</a:t>
            </a:r>
            <a:endParaRPr lang="ru-RU" sz="2400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3"/>
          <p:cNvSpPr>
            <a:spLocks noChangeArrowheads="1"/>
          </p:cNvSpPr>
          <p:nvPr/>
        </p:nvSpPr>
        <p:spPr bwMode="auto">
          <a:xfrm>
            <a:off x="2143108" y="1357298"/>
            <a:ext cx="6500858" cy="907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ru-RU" sz="1400" u="sng">
              <a:cs typeface="Arial" charset="0"/>
            </a:endParaRPr>
          </a:p>
          <a:p>
            <a:pPr algn="just"/>
            <a:endParaRPr lang="ru-RU" sz="1400">
              <a:cs typeface="Arial" charset="0"/>
            </a:endParaRPr>
          </a:p>
          <a:p>
            <a:endParaRPr lang="ru-RU" sz="1200">
              <a:cs typeface="Arial" charset="0"/>
            </a:endParaRPr>
          </a:p>
          <a:p>
            <a:r>
              <a:rPr lang="ru-RU" sz="1300">
                <a:cs typeface="Arial" charset="0"/>
              </a:rPr>
              <a:t> </a:t>
            </a:r>
          </a:p>
        </p:txBody>
      </p:sp>
      <p:sp>
        <p:nvSpPr>
          <p:cNvPr id="6" name="TextBox 5"/>
          <p:cNvSpPr txBox="1">
            <a:spLocks noChangeArrowheads="1"/>
          </p:cNvSpPr>
          <p:nvPr/>
        </p:nvSpPr>
        <p:spPr bwMode="auto">
          <a:xfrm>
            <a:off x="1071538" y="1214422"/>
            <a:ext cx="171451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Arial Narrow" pitchFamily="34" charset="0"/>
              </a:rPr>
              <a:t>3</a:t>
            </a:r>
            <a:r>
              <a:rPr lang="ru-RU" sz="4000" dirty="0" smtClean="0">
                <a:latin typeface="Arial Narrow" pitchFamily="34" charset="0"/>
              </a:rPr>
              <a:t> </a:t>
            </a:r>
            <a:r>
              <a:rPr lang="ru-RU" sz="2400" b="1" dirty="0" smtClean="0">
                <a:latin typeface="Arial Narrow" pitchFamily="34" charset="0"/>
              </a:rPr>
              <a:t>человека</a:t>
            </a:r>
            <a:endParaRPr lang="ru-RU" sz="2400" b="1" dirty="0">
              <a:latin typeface="Arial Narrow" pitchFamily="34" charset="0"/>
            </a:endParaRPr>
          </a:p>
        </p:txBody>
      </p:sp>
      <p:sp>
        <p:nvSpPr>
          <p:cNvPr id="7" name="TextBox 6"/>
          <p:cNvSpPr txBox="1">
            <a:spLocks noChangeArrowheads="1"/>
          </p:cNvSpPr>
          <p:nvPr/>
        </p:nvSpPr>
        <p:spPr bwMode="auto">
          <a:xfrm>
            <a:off x="857224" y="2643182"/>
            <a:ext cx="192882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Arial Narrow" pitchFamily="34" charset="0"/>
              </a:rPr>
              <a:t>49</a:t>
            </a:r>
            <a:r>
              <a:rPr lang="ru-RU" sz="2400" b="1" dirty="0" smtClean="0">
                <a:latin typeface="Arial Narrow" pitchFamily="34" charset="0"/>
              </a:rPr>
              <a:t> человек</a:t>
            </a:r>
            <a:endParaRPr lang="ru-RU" sz="2400" b="1" dirty="0">
              <a:latin typeface="Arial Narrow" pitchFamily="34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3071802" y="1428736"/>
            <a:ext cx="5214974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ru-RU" sz="2000" dirty="0" smtClean="0">
                <a:latin typeface="Arial Narrow" pitchFamily="34" charset="0"/>
              </a:rPr>
              <a:t>с расстройством </a:t>
            </a:r>
            <a:r>
              <a:rPr lang="ru-RU" sz="2000" dirty="0" err="1" smtClean="0">
                <a:latin typeface="Arial Narrow" pitchFamily="34" charset="0"/>
              </a:rPr>
              <a:t>аутистического</a:t>
            </a:r>
            <a:r>
              <a:rPr lang="ru-RU" sz="2000" dirty="0" smtClean="0">
                <a:latin typeface="Arial Narrow" pitchFamily="34" charset="0"/>
              </a:rPr>
              <a:t> спектра (в 2 ПОО)</a:t>
            </a:r>
            <a:endParaRPr lang="ru-RU" sz="2000" dirty="0" smtClean="0">
              <a:solidFill>
                <a:prstClr val="black"/>
              </a:solidFill>
              <a:latin typeface="Arial Narrow" pitchFamily="34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3071802" y="2143116"/>
            <a:ext cx="5072098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Arial Narrow" pitchFamily="34" charset="0"/>
              </a:rPr>
              <a:t>с нарушением зрения (в 13 ПОО)</a:t>
            </a:r>
            <a:endParaRPr lang="ru-RU" sz="20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3071802" y="2857496"/>
            <a:ext cx="5286412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Arial Narrow" pitchFamily="34" charset="0"/>
              </a:rPr>
              <a:t>с нарушением слуха (в 15 ПОО)</a:t>
            </a:r>
            <a:endParaRPr lang="ru-RU" sz="2000" dirty="0"/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857224" y="1928802"/>
            <a:ext cx="192882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Arial Narrow" pitchFamily="34" charset="0"/>
              </a:rPr>
              <a:t>19</a:t>
            </a:r>
            <a:r>
              <a:rPr lang="ru-RU" sz="2400" b="1" dirty="0" smtClean="0">
                <a:latin typeface="Arial Narrow" pitchFamily="34" charset="0"/>
              </a:rPr>
              <a:t> человек</a:t>
            </a:r>
            <a:endParaRPr lang="ru-RU" sz="2400" b="1" dirty="0">
              <a:latin typeface="Arial Narrow" pitchFamily="34" charset="0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500034" y="3286124"/>
            <a:ext cx="264320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Arial Narrow" pitchFamily="34" charset="0"/>
              </a:rPr>
              <a:t>142</a:t>
            </a:r>
            <a:r>
              <a:rPr lang="ru-RU" sz="2400" dirty="0" smtClean="0">
                <a:latin typeface="Arial Narrow" pitchFamily="34" charset="0"/>
              </a:rPr>
              <a:t> </a:t>
            </a:r>
            <a:r>
              <a:rPr lang="ru-RU" sz="2400" b="1" dirty="0" smtClean="0">
                <a:latin typeface="Arial Narrow" pitchFamily="34" charset="0"/>
              </a:rPr>
              <a:t>человека</a:t>
            </a:r>
            <a:endParaRPr lang="ru-RU" sz="2400" b="1" dirty="0">
              <a:latin typeface="Arial Narrow" pitchFamily="34" charset="0"/>
            </a:endParaRP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428596" y="4000504"/>
            <a:ext cx="2786082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Arial Narrow" pitchFamily="34" charset="0"/>
              </a:rPr>
              <a:t>170</a:t>
            </a:r>
            <a:r>
              <a:rPr lang="ru-RU" sz="2000" b="1" dirty="0" smtClean="0">
                <a:latin typeface="Arial Narrow" pitchFamily="34" charset="0"/>
              </a:rPr>
              <a:t> </a:t>
            </a:r>
            <a:r>
              <a:rPr lang="ru-RU" sz="2400" b="1" dirty="0" smtClean="0">
                <a:latin typeface="Arial Narrow" pitchFamily="34" charset="0"/>
              </a:rPr>
              <a:t>человек</a:t>
            </a:r>
            <a:endParaRPr lang="ru-RU" sz="2400" b="1" dirty="0">
              <a:latin typeface="Arial Narrow" pitchFamily="34" charset="0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3071802" y="4214818"/>
            <a:ext cx="592935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Arial Narrow" pitchFamily="34" charset="0"/>
              </a:rPr>
              <a:t>с нарушением опорно-двигательного аппарата (в 38 ПОО)</a:t>
            </a:r>
            <a:endParaRPr lang="ru-RU" sz="2000" dirty="0">
              <a:latin typeface="Arial Narrow" pitchFamily="34" charset="0"/>
            </a:endParaRPr>
          </a:p>
        </p:txBody>
      </p:sp>
      <p:sp>
        <p:nvSpPr>
          <p:cNvPr id="16" name="TextBox 15"/>
          <p:cNvSpPr txBox="1">
            <a:spLocks noChangeArrowheads="1"/>
          </p:cNvSpPr>
          <p:nvPr/>
        </p:nvSpPr>
        <p:spPr bwMode="auto">
          <a:xfrm>
            <a:off x="3071802" y="3500438"/>
            <a:ext cx="528641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Arial Narrow" pitchFamily="34" charset="0"/>
              </a:rPr>
              <a:t>с соматическими заболеваниями (в 45 ПОО) </a:t>
            </a: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857224" y="4786322"/>
            <a:ext cx="200026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Arial Narrow" pitchFamily="34" charset="0"/>
              </a:rPr>
              <a:t>930</a:t>
            </a:r>
            <a:r>
              <a:rPr lang="ru-RU" sz="2000" b="1" dirty="0" smtClean="0">
                <a:latin typeface="Arial Narrow" pitchFamily="34" charset="0"/>
              </a:rPr>
              <a:t> </a:t>
            </a:r>
            <a:r>
              <a:rPr lang="ru-RU" sz="2400" b="1" dirty="0" smtClean="0">
                <a:latin typeface="Arial Narrow" pitchFamily="34" charset="0"/>
              </a:rPr>
              <a:t>человек</a:t>
            </a:r>
            <a:endParaRPr lang="ru-RU" sz="2400" b="1" dirty="0">
              <a:latin typeface="Arial Narrow" pitchFamily="34" charset="0"/>
            </a:endParaRPr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3071802" y="5000636"/>
            <a:ext cx="5286412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sz="2000" dirty="0" smtClean="0">
                <a:latin typeface="Arial Narrow" pitchFamily="34" charset="0"/>
              </a:rPr>
              <a:t>с нарушением интеллекта (в 10 ПОО)</a:t>
            </a:r>
            <a:endParaRPr lang="ru-RU" sz="2000" dirty="0">
              <a:latin typeface="Arial Narrow" pitchFamily="34" charset="0"/>
            </a:endParaRPr>
          </a:p>
        </p:txBody>
      </p:sp>
      <p:sp>
        <p:nvSpPr>
          <p:cNvPr id="19" name="TextBox 7"/>
          <p:cNvSpPr txBox="1">
            <a:spLocks noChangeArrowheads="1"/>
          </p:cNvSpPr>
          <p:nvPr/>
        </p:nvSpPr>
        <p:spPr bwMode="auto">
          <a:xfrm>
            <a:off x="2357422" y="214290"/>
            <a:ext cx="650085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 Narrow" pitchFamily="34" charset="0"/>
              </a:rPr>
              <a:t>Готовность педагогов к профессиональной деятельности </a:t>
            </a:r>
          </a:p>
          <a:p>
            <a:r>
              <a:rPr lang="ru-RU" b="1" dirty="0" smtClean="0">
                <a:latin typeface="Arial Narrow" pitchFamily="34" charset="0"/>
              </a:rPr>
              <a:t>в условиях инклюзивного образования</a:t>
            </a:r>
            <a:endParaRPr lang="ru-RU" dirty="0" smtClean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5572140"/>
            <a:ext cx="8686800" cy="1865307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28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2357422" y="214290"/>
            <a:ext cx="650085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 Narrow" pitchFamily="34" charset="0"/>
              </a:rPr>
              <a:t>Готовность педагогов к профессиональной деятельности </a:t>
            </a:r>
          </a:p>
          <a:p>
            <a:r>
              <a:rPr lang="ru-RU" b="1" dirty="0" smtClean="0">
                <a:latin typeface="Arial Narrow" pitchFamily="34" charset="0"/>
              </a:rPr>
              <a:t>в условиях инклюзивного образования</a:t>
            </a:r>
            <a:endParaRPr lang="ru-RU" dirty="0" smtClean="0">
              <a:latin typeface="Arial Narrow" pitchFamily="34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28596" y="1428736"/>
            <a:ext cx="192882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Arial Narrow" pitchFamily="34" charset="0"/>
              </a:rPr>
              <a:t>90,9 %</a:t>
            </a:r>
            <a:endParaRPr lang="ru-RU" sz="2400" b="1" dirty="0">
              <a:latin typeface="Arial Narrow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143108" y="1357298"/>
            <a:ext cx="7000892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500" dirty="0" smtClean="0">
                <a:latin typeface="Arial Narrow" pitchFamily="34" charset="0"/>
              </a:rPr>
              <a:t>организация образовательного процесса осуществляется в форме совместного обучения</a:t>
            </a:r>
            <a:endParaRPr lang="ru-RU" sz="25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1000100" y="2643182"/>
            <a:ext cx="150019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prstClr val="black"/>
                </a:solidFill>
                <a:latin typeface="Arial Narrow" pitchFamily="34" charset="0"/>
              </a:rPr>
              <a:t>ППКРС</a:t>
            </a:r>
            <a:endParaRPr lang="ru-RU" b="1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6500826" y="2643182"/>
            <a:ext cx="177644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prstClr val="black"/>
                </a:solidFill>
                <a:latin typeface="Arial Narrow" pitchFamily="34" charset="0"/>
              </a:rPr>
              <a:t>69</a:t>
            </a:r>
            <a:r>
              <a:rPr lang="ru-RU" sz="2800" dirty="0" smtClean="0">
                <a:solidFill>
                  <a:prstClr val="black"/>
                </a:solidFill>
                <a:latin typeface="Arial Narrow" pitchFamily="34" charset="0"/>
              </a:rPr>
              <a:t> человек </a:t>
            </a:r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2643174" y="2643182"/>
            <a:ext cx="32624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dirty="0" smtClean="0">
                <a:latin typeface="Arial Narrow" pitchFamily="34" charset="0"/>
              </a:rPr>
              <a:t>по </a:t>
            </a:r>
            <a:r>
              <a:rPr lang="ru-RU" sz="2800" b="1" dirty="0" smtClean="0">
                <a:latin typeface="Arial Narrow" pitchFamily="34" charset="0"/>
              </a:rPr>
              <a:t>24</a:t>
            </a:r>
            <a:r>
              <a:rPr lang="ru-RU" sz="2800" dirty="0" smtClean="0">
                <a:latin typeface="Arial Narrow" pitchFamily="34" charset="0"/>
              </a:rPr>
              <a:t> специальностям</a:t>
            </a:r>
            <a:endParaRPr lang="ru-RU" sz="2800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1000100" y="3714752"/>
            <a:ext cx="12858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latin typeface="Arial Narrow" pitchFamily="34" charset="0"/>
              </a:rPr>
              <a:t>ППССЗ</a:t>
            </a:r>
            <a:endParaRPr lang="ru-RU" sz="2800" b="1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2643174" y="3714752"/>
            <a:ext cx="350046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prstClr val="black"/>
                </a:solidFill>
                <a:latin typeface="Arial Narrow" pitchFamily="34" charset="0"/>
              </a:rPr>
              <a:t>по </a:t>
            </a:r>
            <a:r>
              <a:rPr lang="ru-RU" sz="2800" b="1" dirty="0" smtClean="0">
                <a:solidFill>
                  <a:prstClr val="black"/>
                </a:solidFill>
                <a:latin typeface="Arial Narrow" pitchFamily="34" charset="0"/>
              </a:rPr>
              <a:t>66</a:t>
            </a:r>
            <a:r>
              <a:rPr lang="ru-RU" sz="2800" dirty="0" smtClean="0">
                <a:solidFill>
                  <a:prstClr val="black"/>
                </a:solidFill>
                <a:latin typeface="Arial Narrow" pitchFamily="34" charset="0"/>
              </a:rPr>
              <a:t> специальностям</a:t>
            </a:r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6429388" y="3714752"/>
            <a:ext cx="193995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800" b="1" dirty="0" smtClean="0">
                <a:solidFill>
                  <a:prstClr val="black"/>
                </a:solidFill>
                <a:latin typeface="Arial Narrow" pitchFamily="34" charset="0"/>
              </a:rPr>
              <a:t>291</a:t>
            </a:r>
            <a:r>
              <a:rPr lang="ru-RU" sz="2800" dirty="0" smtClean="0">
                <a:solidFill>
                  <a:prstClr val="black"/>
                </a:solidFill>
                <a:latin typeface="Arial Narrow" pitchFamily="34" charset="0"/>
              </a:rPr>
              <a:t> человек </a:t>
            </a:r>
            <a:endParaRPr lang="ru-RU" dirty="0"/>
          </a:p>
        </p:txBody>
      </p:sp>
      <p:sp>
        <p:nvSpPr>
          <p:cNvPr id="14" name="Прямоугольник 13"/>
          <p:cNvSpPr/>
          <p:nvPr/>
        </p:nvSpPr>
        <p:spPr>
          <a:xfrm>
            <a:off x="1142976" y="4714884"/>
            <a:ext cx="100013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prstClr val="black"/>
                </a:solidFill>
                <a:latin typeface="Arial Narrow" pitchFamily="34" charset="0"/>
              </a:rPr>
              <a:t>ППО</a:t>
            </a:r>
            <a:endParaRPr lang="ru-RU" b="1" dirty="0"/>
          </a:p>
        </p:txBody>
      </p:sp>
      <p:sp>
        <p:nvSpPr>
          <p:cNvPr id="15" name="Прямоугольник 14"/>
          <p:cNvSpPr/>
          <p:nvPr/>
        </p:nvSpPr>
        <p:spPr>
          <a:xfrm>
            <a:off x="6429388" y="4714884"/>
            <a:ext cx="192963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b="1" dirty="0" smtClean="0">
                <a:solidFill>
                  <a:prstClr val="black"/>
                </a:solidFill>
                <a:latin typeface="Arial Narrow" pitchFamily="34" charset="0"/>
              </a:rPr>
              <a:t>955</a:t>
            </a:r>
            <a:r>
              <a:rPr lang="ru-RU" sz="2800" dirty="0" smtClean="0">
                <a:solidFill>
                  <a:prstClr val="black"/>
                </a:solidFill>
                <a:latin typeface="Arial Narrow" pitchFamily="34" charset="0"/>
              </a:rPr>
              <a:t> человек</a:t>
            </a:r>
            <a:endParaRPr lang="ru-RU" dirty="0"/>
          </a:p>
        </p:txBody>
      </p:sp>
      <p:sp>
        <p:nvSpPr>
          <p:cNvPr id="16" name="Прямоугольник 15"/>
          <p:cNvSpPr/>
          <p:nvPr/>
        </p:nvSpPr>
        <p:spPr>
          <a:xfrm>
            <a:off x="2643174" y="4714884"/>
            <a:ext cx="278606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800" dirty="0" smtClean="0">
                <a:solidFill>
                  <a:prstClr val="black"/>
                </a:solidFill>
                <a:latin typeface="Arial Narrow" pitchFamily="34" charset="0"/>
              </a:rPr>
              <a:t>по </a:t>
            </a:r>
            <a:r>
              <a:rPr lang="ru-RU" sz="2800" b="1" dirty="0" smtClean="0">
                <a:solidFill>
                  <a:prstClr val="black"/>
                </a:solidFill>
                <a:latin typeface="Arial Narrow" pitchFamily="34" charset="0"/>
              </a:rPr>
              <a:t>14</a:t>
            </a:r>
            <a:r>
              <a:rPr lang="ru-RU" sz="2800" dirty="0" smtClean="0">
                <a:solidFill>
                  <a:prstClr val="black"/>
                </a:solidFill>
                <a:latin typeface="Arial Narrow" pitchFamily="34" charset="0"/>
              </a:rPr>
              <a:t> профессиям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85720" y="5572140"/>
            <a:ext cx="8686800" cy="1865307"/>
          </a:xfrm>
        </p:spPr>
        <p:txBody>
          <a:bodyPr>
            <a:normAutofit/>
          </a:bodyPr>
          <a:lstStyle/>
          <a:p>
            <a:pPr>
              <a:buNone/>
            </a:pPr>
            <a:endParaRPr lang="ru-RU" sz="2800" dirty="0" smtClean="0">
              <a:solidFill>
                <a:schemeClr val="tx1"/>
              </a:solidFill>
              <a:latin typeface="Arial Narrow" pitchFamily="34" charset="0"/>
            </a:endParaRPr>
          </a:p>
          <a:p>
            <a:pPr>
              <a:buNone/>
            </a:pPr>
            <a:endParaRPr lang="ru-RU" dirty="0"/>
          </a:p>
        </p:txBody>
      </p:sp>
      <p:sp>
        <p:nvSpPr>
          <p:cNvPr id="4" name="TextBox 7"/>
          <p:cNvSpPr txBox="1">
            <a:spLocks noChangeArrowheads="1"/>
          </p:cNvSpPr>
          <p:nvPr/>
        </p:nvSpPr>
        <p:spPr bwMode="auto">
          <a:xfrm>
            <a:off x="2357422" y="214290"/>
            <a:ext cx="650085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 Narrow" pitchFamily="34" charset="0"/>
              </a:rPr>
              <a:t>Готовность педагогов к профессиональной деятельности </a:t>
            </a:r>
          </a:p>
          <a:p>
            <a:r>
              <a:rPr lang="ru-RU" b="1" dirty="0" smtClean="0">
                <a:latin typeface="Arial Narrow" pitchFamily="34" charset="0"/>
              </a:rPr>
              <a:t>в условиях инклюзивного образования</a:t>
            </a:r>
            <a:endParaRPr lang="ru-RU" dirty="0" smtClean="0">
              <a:latin typeface="Arial Narrow" pitchFamily="34" charset="0"/>
            </a:endParaRPr>
          </a:p>
        </p:txBody>
      </p:sp>
      <p:sp>
        <p:nvSpPr>
          <p:cNvPr id="5" name="TextBox 4"/>
          <p:cNvSpPr txBox="1">
            <a:spLocks noChangeArrowheads="1"/>
          </p:cNvSpPr>
          <p:nvPr/>
        </p:nvSpPr>
        <p:spPr bwMode="auto">
          <a:xfrm>
            <a:off x="428596" y="1500174"/>
            <a:ext cx="192882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Arial Narrow" pitchFamily="34" charset="0"/>
              </a:rPr>
              <a:t>44 ПОО</a:t>
            </a:r>
            <a:endParaRPr lang="ru-RU" sz="2400" b="1" dirty="0">
              <a:latin typeface="Arial Narrow" pitchFamily="34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2285984" y="1428736"/>
            <a:ext cx="68580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Arial Narrow" pitchFamily="34" charset="0"/>
              </a:rPr>
              <a:t>согласованны с СЗН паспорта доступности объекта социальной инфраструктуры</a:t>
            </a:r>
            <a:endParaRPr lang="ru-RU" sz="2400" dirty="0">
              <a:latin typeface="Arial Narrow" pitchFamily="34" charset="0"/>
            </a:endParaRPr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500034" y="2571744"/>
            <a:ext cx="192882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Arial Narrow" pitchFamily="34" charset="0"/>
              </a:rPr>
              <a:t>46 ПОО</a:t>
            </a:r>
            <a:endParaRPr lang="ru-RU" sz="2400" b="1" dirty="0">
              <a:latin typeface="Arial Narrow" pitchFamily="34" charset="0"/>
            </a:endParaRPr>
          </a:p>
        </p:txBody>
      </p:sp>
      <p:sp>
        <p:nvSpPr>
          <p:cNvPr id="18" name="Прямоугольник 17"/>
          <p:cNvSpPr/>
          <p:nvPr/>
        </p:nvSpPr>
        <p:spPr>
          <a:xfrm>
            <a:off x="2285984" y="2571744"/>
            <a:ext cx="685801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Arial Narrow" pitchFamily="34" charset="0"/>
              </a:rPr>
              <a:t>выделены места для парковки автотранспортных средств инвалидов</a:t>
            </a:r>
            <a:endParaRPr lang="ru-RU" sz="2400" dirty="0">
              <a:latin typeface="Arial Narrow" pitchFamily="34" charset="0"/>
            </a:endParaRPr>
          </a:p>
        </p:txBody>
      </p:sp>
      <p:sp>
        <p:nvSpPr>
          <p:cNvPr id="19" name="TextBox 18"/>
          <p:cNvSpPr txBox="1">
            <a:spLocks noChangeArrowheads="1"/>
          </p:cNvSpPr>
          <p:nvPr/>
        </p:nvSpPr>
        <p:spPr bwMode="auto">
          <a:xfrm>
            <a:off x="357158" y="3571876"/>
            <a:ext cx="192882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Arial Narrow" pitchFamily="34" charset="0"/>
              </a:rPr>
              <a:t>21 ПОО</a:t>
            </a:r>
            <a:endParaRPr lang="ru-RU" sz="2400" b="1" dirty="0">
              <a:latin typeface="Arial Narrow" pitchFamily="34" charset="0"/>
            </a:endParaRPr>
          </a:p>
        </p:txBody>
      </p:sp>
      <p:sp>
        <p:nvSpPr>
          <p:cNvPr id="20" name="Прямоугольник 19"/>
          <p:cNvSpPr/>
          <p:nvPr/>
        </p:nvSpPr>
        <p:spPr>
          <a:xfrm>
            <a:off x="2285984" y="3714752"/>
            <a:ext cx="68580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Arial Narrow" pitchFamily="34" charset="0"/>
              </a:rPr>
              <a:t>оборудованы лестницы и пандусы поручнями</a:t>
            </a:r>
            <a:endParaRPr lang="ru-RU" sz="2400" dirty="0">
              <a:latin typeface="Arial Narrow" pitchFamily="34" charset="0"/>
            </a:endParaRPr>
          </a:p>
        </p:txBody>
      </p:sp>
      <p:sp>
        <p:nvSpPr>
          <p:cNvPr id="21" name="TextBox 20"/>
          <p:cNvSpPr txBox="1">
            <a:spLocks noChangeArrowheads="1"/>
          </p:cNvSpPr>
          <p:nvPr/>
        </p:nvSpPr>
        <p:spPr bwMode="auto">
          <a:xfrm>
            <a:off x="357158" y="4500570"/>
            <a:ext cx="192882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Arial Narrow" pitchFamily="34" charset="0"/>
              </a:rPr>
              <a:t>11 ПОО</a:t>
            </a:r>
            <a:endParaRPr lang="ru-RU" sz="2400" b="1" dirty="0">
              <a:latin typeface="Arial Narrow" pitchFamily="34" charset="0"/>
            </a:endParaRPr>
          </a:p>
        </p:txBody>
      </p:sp>
      <p:sp>
        <p:nvSpPr>
          <p:cNvPr id="22" name="Прямоугольник 21"/>
          <p:cNvSpPr/>
          <p:nvPr/>
        </p:nvSpPr>
        <p:spPr>
          <a:xfrm>
            <a:off x="2285984" y="4643446"/>
            <a:ext cx="68580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Arial Narrow" pitchFamily="34" charset="0"/>
              </a:rPr>
              <a:t>контрастная окраска дверей и лестниц</a:t>
            </a:r>
            <a:endParaRPr lang="ru-RU" sz="2400" dirty="0">
              <a:latin typeface="Arial Narrow" pitchFamily="34" charset="0"/>
            </a:endParaRPr>
          </a:p>
        </p:txBody>
      </p:sp>
      <p:sp>
        <p:nvSpPr>
          <p:cNvPr id="23" name="TextBox 22"/>
          <p:cNvSpPr txBox="1">
            <a:spLocks noChangeArrowheads="1"/>
          </p:cNvSpPr>
          <p:nvPr/>
        </p:nvSpPr>
        <p:spPr bwMode="auto">
          <a:xfrm>
            <a:off x="428596" y="5357826"/>
            <a:ext cx="192882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Arial Narrow" pitchFamily="34" charset="0"/>
              </a:rPr>
              <a:t>29 ПОО</a:t>
            </a:r>
            <a:endParaRPr lang="ru-RU" sz="2400" b="1" dirty="0">
              <a:latin typeface="Arial Narrow" pitchFamily="34" charset="0"/>
            </a:endParaRPr>
          </a:p>
        </p:txBody>
      </p:sp>
      <p:sp>
        <p:nvSpPr>
          <p:cNvPr id="24" name="Прямоугольник 23"/>
          <p:cNvSpPr/>
          <p:nvPr/>
        </p:nvSpPr>
        <p:spPr>
          <a:xfrm>
            <a:off x="2285984" y="5500702"/>
            <a:ext cx="68580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400" dirty="0" smtClean="0">
                <a:latin typeface="Arial Narrow" pitchFamily="34" charset="0"/>
              </a:rPr>
              <a:t>расширены дверные проемы</a:t>
            </a:r>
            <a:endParaRPr lang="ru-RU" sz="2400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3"/>
          <p:cNvSpPr>
            <a:spLocks noChangeArrowheads="1"/>
          </p:cNvSpPr>
          <p:nvPr/>
        </p:nvSpPr>
        <p:spPr bwMode="auto">
          <a:xfrm>
            <a:off x="2143108" y="1357298"/>
            <a:ext cx="6500858" cy="907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ru-RU" sz="1400" u="sng">
              <a:cs typeface="Arial" charset="0"/>
            </a:endParaRPr>
          </a:p>
          <a:p>
            <a:pPr algn="just"/>
            <a:endParaRPr lang="ru-RU" sz="1400">
              <a:cs typeface="Arial" charset="0"/>
            </a:endParaRPr>
          </a:p>
          <a:p>
            <a:endParaRPr lang="ru-RU" sz="1200">
              <a:cs typeface="Arial" charset="0"/>
            </a:endParaRPr>
          </a:p>
          <a:p>
            <a:r>
              <a:rPr lang="ru-RU" sz="1300">
                <a:cs typeface="Arial" charset="0"/>
              </a:rPr>
              <a:t> 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1500166" y="1214422"/>
            <a:ext cx="607223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2400" b="1" dirty="0" smtClean="0">
                <a:latin typeface="Arial Narrow" pitchFamily="34" charset="0"/>
              </a:rPr>
              <a:t>Структура социологического опроса :</a:t>
            </a:r>
            <a:endParaRPr lang="ru-RU" sz="2400" dirty="0" smtClean="0">
              <a:latin typeface="Arial Narrow" pitchFamily="34" charset="0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428596" y="1714488"/>
            <a:ext cx="842968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ru-RU" sz="2000" dirty="0" smtClean="0">
                <a:latin typeface="Arial Narrow" pitchFamily="34" charset="0"/>
              </a:rPr>
              <a:t>Отношение к идее инклюзивного образования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000" dirty="0" smtClean="0">
                <a:latin typeface="Arial Narrow" pitchFamily="34" charset="0"/>
              </a:rPr>
              <a:t>Готовность педагогов к профессиональной деятельности</a:t>
            </a:r>
            <a:r>
              <a:rPr lang="ru-RU" sz="2000" b="1" dirty="0" smtClean="0">
                <a:latin typeface="Arial Narrow" pitchFamily="34" charset="0"/>
              </a:rPr>
              <a:t> </a:t>
            </a:r>
            <a:r>
              <a:rPr lang="ru-RU" sz="2000" dirty="0" smtClean="0">
                <a:latin typeface="Arial Narrow" pitchFamily="34" charset="0"/>
              </a:rPr>
              <a:t>для осуществления инклюзивного образования</a:t>
            </a:r>
          </a:p>
          <a:p>
            <a:pPr marL="457200" lvl="0" indent="-457200">
              <a:buFont typeface="+mj-lt"/>
              <a:buAutoNum type="arabicPeriod"/>
            </a:pPr>
            <a:r>
              <a:rPr lang="ru-RU" sz="2000" dirty="0" smtClean="0">
                <a:latin typeface="Arial Narrow" pitchFamily="34" charset="0"/>
              </a:rPr>
              <a:t>Опыт работы с обучающимися с ОВЗ и инвалидностью</a:t>
            </a:r>
            <a:endParaRPr lang="ru-RU" sz="2000" dirty="0">
              <a:latin typeface="Arial Narrow" pitchFamily="34" charset="0"/>
            </a:endParaRPr>
          </a:p>
        </p:txBody>
      </p:sp>
      <p:sp>
        <p:nvSpPr>
          <p:cNvPr id="21" name="Прямоугольник 20"/>
          <p:cNvSpPr/>
          <p:nvPr/>
        </p:nvSpPr>
        <p:spPr>
          <a:xfrm>
            <a:off x="500034" y="3500438"/>
            <a:ext cx="8286808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2200" b="1" dirty="0" smtClean="0">
                <a:latin typeface="Arial Narrow" pitchFamily="34" charset="0"/>
              </a:rPr>
              <a:t>Респонденты социологического опроса </a:t>
            </a:r>
            <a:r>
              <a:rPr lang="ru-RU" sz="2000" b="1" dirty="0" smtClean="0">
                <a:latin typeface="Arial Narrow" pitchFamily="34" charset="0"/>
              </a:rPr>
              <a:t>- </a:t>
            </a:r>
            <a:r>
              <a:rPr lang="ru-RU" sz="2000" dirty="0" smtClean="0">
                <a:latin typeface="Arial Narrow" pitchFamily="34" charset="0"/>
              </a:rPr>
              <a:t>292 педагогических работников</a:t>
            </a:r>
            <a:endParaRPr lang="ru-RU" sz="2000" dirty="0">
              <a:latin typeface="Arial Narrow" pitchFamily="34" charset="0"/>
            </a:endParaRPr>
          </a:p>
        </p:txBody>
      </p:sp>
      <p:graphicFrame>
        <p:nvGraphicFramePr>
          <p:cNvPr id="22" name="Диаграмма 21"/>
          <p:cNvGraphicFramePr/>
          <p:nvPr/>
        </p:nvGraphicFramePr>
        <p:xfrm>
          <a:off x="-428660" y="4000504"/>
          <a:ext cx="9144064" cy="250033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TextBox 7"/>
          <p:cNvSpPr txBox="1">
            <a:spLocks noChangeArrowheads="1"/>
          </p:cNvSpPr>
          <p:nvPr/>
        </p:nvSpPr>
        <p:spPr bwMode="auto">
          <a:xfrm>
            <a:off x="2357422" y="214290"/>
            <a:ext cx="650085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ru-RU" b="1" dirty="0" smtClean="0">
                <a:latin typeface="Arial Narrow" pitchFamily="34" charset="0"/>
              </a:rPr>
              <a:t>Готовность педагогов к профессиональной деятельности </a:t>
            </a:r>
          </a:p>
          <a:p>
            <a:r>
              <a:rPr lang="ru-RU" b="1" dirty="0" smtClean="0">
                <a:latin typeface="Arial Narrow" pitchFamily="34" charset="0"/>
              </a:rPr>
              <a:t>в условиях инклюзивного образования</a:t>
            </a:r>
            <a:endParaRPr lang="ru-RU" dirty="0" smtClean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3"/>
          <p:cNvSpPr>
            <a:spLocks noChangeArrowheads="1"/>
          </p:cNvSpPr>
          <p:nvPr/>
        </p:nvSpPr>
        <p:spPr bwMode="auto">
          <a:xfrm>
            <a:off x="2786050" y="1357299"/>
            <a:ext cx="5857916" cy="907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ru-RU" sz="1400" u="sng">
              <a:cs typeface="Arial" charset="0"/>
            </a:endParaRPr>
          </a:p>
          <a:p>
            <a:pPr algn="just"/>
            <a:endParaRPr lang="ru-RU" sz="1400">
              <a:cs typeface="Arial" charset="0"/>
            </a:endParaRPr>
          </a:p>
          <a:p>
            <a:endParaRPr lang="ru-RU" sz="1200">
              <a:cs typeface="Arial" charset="0"/>
            </a:endParaRPr>
          </a:p>
          <a:p>
            <a:r>
              <a:rPr lang="ru-RU" sz="1300">
                <a:cs typeface="Arial" charset="0"/>
              </a:rPr>
              <a:t> 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1785918" y="1214422"/>
            <a:ext cx="1571636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Arial Narrow" pitchFamily="34" charset="0"/>
              </a:rPr>
              <a:t>80 %</a:t>
            </a:r>
            <a:endParaRPr lang="ru-RU" sz="4000" dirty="0" smtClean="0">
              <a:latin typeface="Arial Narrow" pitchFamily="34" charset="0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428596" y="1714488"/>
            <a:ext cx="842968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lvl="0" indent="-457200">
              <a:buFont typeface="+mj-lt"/>
              <a:buAutoNum type="arabicPeriod"/>
            </a:pPr>
            <a:endParaRPr lang="ru-RU" sz="2000" dirty="0">
              <a:latin typeface="Arial Narrow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3500430" y="1285860"/>
            <a:ext cx="5000660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респондентов относятся  </a:t>
            </a:r>
            <a:r>
              <a:rPr lang="ru-RU" b="1" dirty="0" smtClean="0"/>
              <a:t>позитивно </a:t>
            </a:r>
          </a:p>
          <a:p>
            <a:r>
              <a:rPr lang="ru-RU" dirty="0" smtClean="0"/>
              <a:t>к </a:t>
            </a:r>
            <a:r>
              <a:rPr lang="ru-RU" b="1" dirty="0" smtClean="0"/>
              <a:t>инклюзивному образованию</a:t>
            </a:r>
            <a:endParaRPr lang="ru-RU" dirty="0"/>
          </a:p>
        </p:txBody>
      </p:sp>
      <p:graphicFrame>
        <p:nvGraphicFramePr>
          <p:cNvPr id="10" name="Диаграмма 9"/>
          <p:cNvGraphicFramePr/>
          <p:nvPr/>
        </p:nvGraphicFramePr>
        <p:xfrm>
          <a:off x="785786" y="2057400"/>
          <a:ext cx="7572428" cy="36576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1" name="TextBox 10"/>
          <p:cNvSpPr txBox="1">
            <a:spLocks noChangeArrowheads="1"/>
          </p:cNvSpPr>
          <p:nvPr/>
        </p:nvSpPr>
        <p:spPr bwMode="auto">
          <a:xfrm>
            <a:off x="2357422" y="357166"/>
            <a:ext cx="650085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lvl="0" indent="-457200"/>
            <a:r>
              <a:rPr lang="ru-RU" b="1" dirty="0" smtClean="0">
                <a:latin typeface="Arial Narrow" pitchFamily="34" charset="0"/>
              </a:rPr>
              <a:t>Отношение к идее инклюзивного образования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3"/>
          <p:cNvSpPr>
            <a:spLocks noChangeArrowheads="1"/>
          </p:cNvSpPr>
          <p:nvPr/>
        </p:nvSpPr>
        <p:spPr bwMode="auto">
          <a:xfrm>
            <a:off x="2786050" y="1357299"/>
            <a:ext cx="5857916" cy="907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ru-RU" sz="1400" u="sng">
              <a:cs typeface="Arial" charset="0"/>
            </a:endParaRPr>
          </a:p>
          <a:p>
            <a:pPr algn="just"/>
            <a:endParaRPr lang="ru-RU" sz="1400">
              <a:cs typeface="Arial" charset="0"/>
            </a:endParaRPr>
          </a:p>
          <a:p>
            <a:endParaRPr lang="ru-RU" sz="1200">
              <a:cs typeface="Arial" charset="0"/>
            </a:endParaRPr>
          </a:p>
          <a:p>
            <a:r>
              <a:rPr lang="ru-RU" sz="1300">
                <a:cs typeface="Arial" charset="0"/>
              </a:rPr>
              <a:t> 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785786" y="3071810"/>
            <a:ext cx="150019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Arial Narrow" pitchFamily="34" charset="0"/>
              </a:rPr>
              <a:t>31,1 %</a:t>
            </a:r>
            <a:endParaRPr lang="ru-RU" sz="4000" dirty="0" smtClean="0">
              <a:latin typeface="Arial Narrow" pitchFamily="34" charset="0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428596" y="1714488"/>
            <a:ext cx="842968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lvl="0" indent="-457200">
              <a:buFont typeface="+mj-lt"/>
              <a:buAutoNum type="arabicPeriod"/>
            </a:pPr>
            <a:endParaRPr lang="ru-RU" sz="2000" dirty="0">
              <a:latin typeface="Arial Narrow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428860" y="1428736"/>
            <a:ext cx="59293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респондентов считают, что </a:t>
            </a:r>
            <a:r>
              <a:rPr lang="ru-RU" b="1" dirty="0" smtClean="0"/>
              <a:t>обучение вместе со здоровыми сверстниками</a:t>
            </a:r>
            <a:endParaRPr lang="ru-RU" b="1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428860" y="3071810"/>
            <a:ext cx="600079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респондентов считают, что обучение </a:t>
            </a:r>
            <a:r>
              <a:rPr lang="ru-RU" b="1" dirty="0" smtClean="0"/>
              <a:t>исключительно в специализированных организациях</a:t>
            </a:r>
            <a:endParaRPr lang="ru-RU" b="1" dirty="0"/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714348" y="1428736"/>
            <a:ext cx="1643074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Arial Narrow" pitchFamily="34" charset="0"/>
              </a:rPr>
              <a:t>41,3 %</a:t>
            </a:r>
            <a:endParaRPr lang="ru-RU" sz="4000" dirty="0" smtClean="0">
              <a:latin typeface="Arial Narrow" pitchFamily="34" charset="0"/>
            </a:endParaRP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785786" y="4714884"/>
            <a:ext cx="150019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Arial Narrow" pitchFamily="34" charset="0"/>
              </a:rPr>
              <a:t>13,8 %</a:t>
            </a:r>
            <a:endParaRPr lang="ru-RU" sz="4000" dirty="0" smtClean="0">
              <a:latin typeface="Arial Narrow" pitchFamily="34" charset="0"/>
            </a:endParaRPr>
          </a:p>
        </p:txBody>
      </p:sp>
      <p:sp>
        <p:nvSpPr>
          <p:cNvPr id="16" name="Прямоугольник 15"/>
          <p:cNvSpPr/>
          <p:nvPr/>
        </p:nvSpPr>
        <p:spPr>
          <a:xfrm>
            <a:off x="2428860" y="4714884"/>
            <a:ext cx="592935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респондентов считают, что </a:t>
            </a:r>
            <a:r>
              <a:rPr lang="ru-RU" b="1" dirty="0" smtClean="0"/>
              <a:t>индивидуальное обучение на дому </a:t>
            </a:r>
            <a:endParaRPr lang="ru-RU" b="1" dirty="0"/>
          </a:p>
        </p:txBody>
      </p:sp>
      <p:sp>
        <p:nvSpPr>
          <p:cNvPr id="18" name="TextBox 17"/>
          <p:cNvSpPr txBox="1">
            <a:spLocks noChangeArrowheads="1"/>
          </p:cNvSpPr>
          <p:nvPr/>
        </p:nvSpPr>
        <p:spPr bwMode="auto">
          <a:xfrm>
            <a:off x="2357422" y="357166"/>
            <a:ext cx="650085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lvl="0" indent="-457200"/>
            <a:r>
              <a:rPr lang="ru-RU" b="1" dirty="0" smtClean="0">
                <a:latin typeface="Arial Narrow" pitchFamily="34" charset="0"/>
              </a:rPr>
              <a:t>Отношение к идее инклюзивного образования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3"/>
          <p:cNvSpPr>
            <a:spLocks noChangeArrowheads="1"/>
          </p:cNvSpPr>
          <p:nvPr/>
        </p:nvSpPr>
        <p:spPr bwMode="auto">
          <a:xfrm>
            <a:off x="2786050" y="1357299"/>
            <a:ext cx="5857916" cy="907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ru-RU" sz="1400" u="sng">
              <a:cs typeface="Arial" charset="0"/>
            </a:endParaRPr>
          </a:p>
          <a:p>
            <a:pPr algn="just"/>
            <a:endParaRPr lang="ru-RU" sz="1400">
              <a:cs typeface="Arial" charset="0"/>
            </a:endParaRPr>
          </a:p>
          <a:p>
            <a:endParaRPr lang="ru-RU" sz="1200">
              <a:cs typeface="Arial" charset="0"/>
            </a:endParaRPr>
          </a:p>
          <a:p>
            <a:r>
              <a:rPr lang="ru-RU" sz="1300">
                <a:cs typeface="Arial" charset="0"/>
              </a:rPr>
              <a:t> 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428596" y="1714488"/>
            <a:ext cx="842968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lvl="0" indent="-457200">
              <a:buFont typeface="+mj-lt"/>
              <a:buAutoNum type="arabicPeriod"/>
            </a:pPr>
            <a:endParaRPr lang="ru-RU" sz="2000" dirty="0">
              <a:latin typeface="Arial Narrow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785786" y="1428736"/>
            <a:ext cx="814393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b="1" dirty="0" smtClean="0"/>
              <a:t>Факторы негативно влияющие на развитие инклюзивного образования в образовательной организации</a:t>
            </a:r>
            <a:endParaRPr lang="ru-RU" b="1" dirty="0"/>
          </a:p>
        </p:txBody>
      </p:sp>
      <p:graphicFrame>
        <p:nvGraphicFramePr>
          <p:cNvPr id="10" name="Диаграмма 9"/>
          <p:cNvGraphicFramePr/>
          <p:nvPr/>
        </p:nvGraphicFramePr>
        <p:xfrm>
          <a:off x="4000496" y="2285992"/>
          <a:ext cx="4429156" cy="40719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3" name="Прямоугольник 12"/>
          <p:cNvSpPr/>
          <p:nvPr/>
        </p:nvSpPr>
        <p:spPr>
          <a:xfrm>
            <a:off x="285720" y="2571744"/>
            <a:ext cx="3857652" cy="34932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/>
            <a:r>
              <a:rPr lang="ru-RU" sz="1700" dirty="0" smtClean="0">
                <a:latin typeface="Arial Narrow" pitchFamily="34" charset="0"/>
              </a:rPr>
              <a:t>недостаточное обеспечение образовательного процесса</a:t>
            </a:r>
          </a:p>
          <a:p>
            <a:pPr algn="r"/>
            <a:endParaRPr lang="ru-RU" sz="1700" dirty="0" smtClean="0">
              <a:latin typeface="Arial Narrow" pitchFamily="34" charset="0"/>
            </a:endParaRPr>
          </a:p>
          <a:p>
            <a:pPr algn="r"/>
            <a:r>
              <a:rPr lang="ru-RU" sz="1700" dirty="0" smtClean="0">
                <a:latin typeface="Arial Narrow" pitchFamily="34" charset="0"/>
              </a:rPr>
              <a:t>отсутствие специальной </a:t>
            </a:r>
          </a:p>
          <a:p>
            <a:pPr algn="r"/>
            <a:r>
              <a:rPr lang="ru-RU" sz="1700" dirty="0" smtClean="0">
                <a:latin typeface="Arial Narrow" pitchFamily="34" charset="0"/>
              </a:rPr>
              <a:t>коррекционной подготовки</a:t>
            </a:r>
          </a:p>
          <a:p>
            <a:pPr algn="r"/>
            <a:endParaRPr lang="ru-RU" sz="1700" dirty="0" smtClean="0">
              <a:latin typeface="Arial Narrow" pitchFamily="34" charset="0"/>
            </a:endParaRPr>
          </a:p>
          <a:p>
            <a:pPr algn="r"/>
            <a:r>
              <a:rPr lang="ru-RU" sz="1700" dirty="0" smtClean="0">
                <a:latin typeface="Arial Narrow" pitchFamily="34" charset="0"/>
              </a:rPr>
              <a:t>недостаточная профессиональная подготовка</a:t>
            </a:r>
          </a:p>
          <a:p>
            <a:pPr algn="r"/>
            <a:endParaRPr lang="ru-RU" sz="1700" dirty="0" smtClean="0">
              <a:latin typeface="Arial Narrow" pitchFamily="34" charset="0"/>
            </a:endParaRPr>
          </a:p>
          <a:p>
            <a:pPr algn="r"/>
            <a:r>
              <a:rPr lang="ru-RU" sz="1700" dirty="0" smtClean="0">
                <a:latin typeface="Arial Narrow" pitchFamily="34" charset="0"/>
              </a:rPr>
              <a:t>психологическая неготовность педагогов</a:t>
            </a:r>
          </a:p>
          <a:p>
            <a:pPr algn="r"/>
            <a:endParaRPr lang="ru-RU" sz="1700" dirty="0" smtClean="0">
              <a:latin typeface="Arial Narrow" pitchFamily="34" charset="0"/>
            </a:endParaRPr>
          </a:p>
          <a:p>
            <a:pPr algn="r"/>
            <a:r>
              <a:rPr lang="ru-RU" sz="1700" dirty="0" smtClean="0">
                <a:latin typeface="Arial Narrow" pitchFamily="34" charset="0"/>
              </a:rPr>
              <a:t>отсутствие толерантной среды в образовательном учреждении</a:t>
            </a:r>
            <a:endParaRPr lang="ru-RU" sz="1700" dirty="0"/>
          </a:p>
        </p:txBody>
      </p:sp>
      <p:sp>
        <p:nvSpPr>
          <p:cNvPr id="17" name="TextBox 16"/>
          <p:cNvSpPr txBox="1">
            <a:spLocks noChangeArrowheads="1"/>
          </p:cNvSpPr>
          <p:nvPr/>
        </p:nvSpPr>
        <p:spPr bwMode="auto">
          <a:xfrm>
            <a:off x="2357422" y="357166"/>
            <a:ext cx="6500858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lvl="0" indent="-457200"/>
            <a:r>
              <a:rPr lang="ru-RU" b="1" dirty="0" smtClean="0">
                <a:latin typeface="Arial Narrow" pitchFamily="34" charset="0"/>
              </a:rPr>
              <a:t>Отношение к идее инклюзивного образования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3"/>
          <p:cNvSpPr>
            <a:spLocks noChangeArrowheads="1"/>
          </p:cNvSpPr>
          <p:nvPr/>
        </p:nvSpPr>
        <p:spPr bwMode="auto">
          <a:xfrm>
            <a:off x="2786050" y="1357299"/>
            <a:ext cx="5857916" cy="907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ru-RU" sz="1400" u="sng">
              <a:cs typeface="Arial" charset="0"/>
            </a:endParaRPr>
          </a:p>
          <a:p>
            <a:pPr algn="just"/>
            <a:endParaRPr lang="ru-RU" sz="1400">
              <a:cs typeface="Arial" charset="0"/>
            </a:endParaRPr>
          </a:p>
          <a:p>
            <a:endParaRPr lang="ru-RU" sz="1200">
              <a:cs typeface="Arial" charset="0"/>
            </a:endParaRPr>
          </a:p>
          <a:p>
            <a:r>
              <a:rPr lang="ru-RU" sz="1300">
                <a:cs typeface="Arial" charset="0"/>
              </a:rPr>
              <a:t> </a:t>
            </a: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428596" y="1714488"/>
            <a:ext cx="842968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lvl="0" indent="-457200">
              <a:buFont typeface="+mj-lt"/>
              <a:buAutoNum type="arabicPeriod"/>
            </a:pPr>
            <a:endParaRPr lang="ru-RU" sz="2000" dirty="0">
              <a:latin typeface="Arial Narrow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428860" y="1428736"/>
            <a:ext cx="5929354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опрошенных согласились работать в инклюзивной группе с обучающимися, имеющими ограниченные возможности здоровья</a:t>
            </a:r>
            <a:endParaRPr lang="ru-RU" b="1" dirty="0"/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857224" y="1428736"/>
            <a:ext cx="150019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Arial Narrow" pitchFamily="34" charset="0"/>
              </a:rPr>
              <a:t>71,1 %</a:t>
            </a:r>
            <a:endParaRPr lang="ru-RU" sz="4000" dirty="0" smtClean="0">
              <a:latin typeface="Arial Narrow" pitchFamily="34" charset="0"/>
            </a:endParaRPr>
          </a:p>
        </p:txBody>
      </p:sp>
      <p:graphicFrame>
        <p:nvGraphicFramePr>
          <p:cNvPr id="17" name="Диаграмма 16"/>
          <p:cNvGraphicFramePr/>
          <p:nvPr/>
        </p:nvGraphicFramePr>
        <p:xfrm>
          <a:off x="1000100" y="2357430"/>
          <a:ext cx="7286676" cy="40005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357422" y="214290"/>
            <a:ext cx="650085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ru-RU" b="1" dirty="0" smtClean="0">
                <a:latin typeface="Arial Narrow" pitchFamily="34" charset="0"/>
              </a:rPr>
              <a:t>Готовность педагогов к профессиональной деятельности для осуществления инклюзивного образования</a:t>
            </a:r>
            <a:endParaRPr lang="ru-RU" b="1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3"/>
          <p:cNvSpPr>
            <a:spLocks noChangeArrowheads="1"/>
          </p:cNvSpPr>
          <p:nvPr/>
        </p:nvSpPr>
        <p:spPr bwMode="auto">
          <a:xfrm>
            <a:off x="2786050" y="1357299"/>
            <a:ext cx="5857916" cy="907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ru-RU" sz="1400" u="sng">
              <a:cs typeface="Arial" charset="0"/>
            </a:endParaRPr>
          </a:p>
          <a:p>
            <a:pPr algn="just"/>
            <a:endParaRPr lang="ru-RU" sz="1400">
              <a:cs typeface="Arial" charset="0"/>
            </a:endParaRPr>
          </a:p>
          <a:p>
            <a:endParaRPr lang="ru-RU" sz="1200">
              <a:cs typeface="Arial" charset="0"/>
            </a:endParaRPr>
          </a:p>
          <a:p>
            <a:r>
              <a:rPr lang="ru-RU" sz="1300">
                <a:cs typeface="Arial" charset="0"/>
              </a:rPr>
              <a:t> 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571472" y="1428736"/>
            <a:ext cx="150019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Arial Narrow" pitchFamily="34" charset="0"/>
              </a:rPr>
              <a:t>87,0 %</a:t>
            </a:r>
            <a:endParaRPr lang="ru-RU" sz="4000" dirty="0" smtClean="0">
              <a:latin typeface="Arial Narrow" pitchFamily="34" charset="0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428596" y="1714488"/>
            <a:ext cx="842968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lvl="0" indent="-457200">
              <a:buFont typeface="+mj-lt"/>
              <a:buAutoNum type="arabicPeriod"/>
            </a:pPr>
            <a:endParaRPr lang="ru-RU" sz="2000" dirty="0">
              <a:latin typeface="Arial Narrow" pitchFamily="34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2285984" y="2786058"/>
            <a:ext cx="635798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респондентов </a:t>
            </a:r>
            <a:r>
              <a:rPr lang="ru-RU" b="1" dirty="0" smtClean="0"/>
              <a:t>хотели повысить свою квалификацию </a:t>
            </a:r>
            <a:r>
              <a:rPr lang="ru-RU" dirty="0" smtClean="0"/>
              <a:t>в области инклюзивного образования</a:t>
            </a:r>
          </a:p>
        </p:txBody>
      </p:sp>
      <p:sp>
        <p:nvSpPr>
          <p:cNvPr id="11" name="Прямоугольник 10"/>
          <p:cNvSpPr/>
          <p:nvPr/>
        </p:nvSpPr>
        <p:spPr>
          <a:xfrm>
            <a:off x="2285984" y="1357298"/>
            <a:ext cx="6572296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респондентов </a:t>
            </a:r>
            <a:r>
              <a:rPr lang="ru-RU" b="1" dirty="0" smtClean="0"/>
              <a:t>не проходили повышение квалификации </a:t>
            </a:r>
            <a:r>
              <a:rPr lang="ru-RU" dirty="0" smtClean="0"/>
              <a:t>по работе с детьми, имеющими ограниченные возможности здоровья за последние три года</a:t>
            </a:r>
            <a:endParaRPr lang="ru-RU" b="1" dirty="0"/>
          </a:p>
        </p:txBody>
      </p:sp>
      <p:sp>
        <p:nvSpPr>
          <p:cNvPr id="12" name="TextBox 11"/>
          <p:cNvSpPr txBox="1">
            <a:spLocks noChangeArrowheads="1"/>
          </p:cNvSpPr>
          <p:nvPr/>
        </p:nvSpPr>
        <p:spPr bwMode="auto">
          <a:xfrm>
            <a:off x="642910" y="2714620"/>
            <a:ext cx="150019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Arial Narrow" pitchFamily="34" charset="0"/>
              </a:rPr>
              <a:t>63,4 %</a:t>
            </a:r>
            <a:endParaRPr lang="ru-RU" sz="4000" dirty="0" smtClean="0">
              <a:latin typeface="Arial Narrow" pitchFamily="34" charset="0"/>
            </a:endParaRPr>
          </a:p>
        </p:txBody>
      </p:sp>
      <p:sp>
        <p:nvSpPr>
          <p:cNvPr id="9" name="TextBox 8"/>
          <p:cNvSpPr txBox="1">
            <a:spLocks noChangeArrowheads="1"/>
          </p:cNvSpPr>
          <p:nvPr/>
        </p:nvSpPr>
        <p:spPr bwMode="auto">
          <a:xfrm>
            <a:off x="2357422" y="214290"/>
            <a:ext cx="650085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ru-RU" b="1" dirty="0" smtClean="0">
                <a:latin typeface="Arial Narrow" pitchFamily="34" charset="0"/>
              </a:rPr>
              <a:t>Готовность педагогов к профессиональной деятельности для осуществления инклюзивного образования</a:t>
            </a:r>
            <a:endParaRPr lang="ru-RU" b="1" dirty="0">
              <a:latin typeface="Arial Narrow" pitchFamily="34" charset="0"/>
            </a:endParaRPr>
          </a:p>
        </p:txBody>
      </p:sp>
      <p:graphicFrame>
        <p:nvGraphicFramePr>
          <p:cNvPr id="10" name="Диаграмма 9"/>
          <p:cNvGraphicFramePr/>
          <p:nvPr/>
        </p:nvGraphicFramePr>
        <p:xfrm>
          <a:off x="357158" y="3643314"/>
          <a:ext cx="8429684" cy="281781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Прямоугольник 3"/>
          <p:cNvSpPr>
            <a:spLocks noChangeArrowheads="1"/>
          </p:cNvSpPr>
          <p:nvPr/>
        </p:nvSpPr>
        <p:spPr bwMode="auto">
          <a:xfrm>
            <a:off x="2786050" y="1357299"/>
            <a:ext cx="5857916" cy="90794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just"/>
            <a:endParaRPr lang="ru-RU" sz="1400" u="sng">
              <a:cs typeface="Arial" charset="0"/>
            </a:endParaRPr>
          </a:p>
          <a:p>
            <a:pPr algn="just"/>
            <a:endParaRPr lang="ru-RU" sz="1400">
              <a:cs typeface="Arial" charset="0"/>
            </a:endParaRPr>
          </a:p>
          <a:p>
            <a:endParaRPr lang="ru-RU" sz="1200">
              <a:cs typeface="Arial" charset="0"/>
            </a:endParaRPr>
          </a:p>
          <a:p>
            <a:r>
              <a:rPr lang="ru-RU" sz="1300">
                <a:cs typeface="Arial" charset="0"/>
              </a:rPr>
              <a:t> </a:t>
            </a:r>
          </a:p>
        </p:txBody>
      </p:sp>
      <p:sp>
        <p:nvSpPr>
          <p:cNvPr id="14" name="TextBox 13"/>
          <p:cNvSpPr txBox="1">
            <a:spLocks noChangeArrowheads="1"/>
          </p:cNvSpPr>
          <p:nvPr/>
        </p:nvSpPr>
        <p:spPr bwMode="auto">
          <a:xfrm>
            <a:off x="714348" y="1428736"/>
            <a:ext cx="1500198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sz="4000" b="1" dirty="0" smtClean="0">
                <a:latin typeface="Arial Narrow" pitchFamily="34" charset="0"/>
              </a:rPr>
              <a:t>56,0 %</a:t>
            </a:r>
            <a:endParaRPr lang="ru-RU" sz="4000" dirty="0" smtClean="0">
              <a:latin typeface="Arial Narrow" pitchFamily="34" charset="0"/>
            </a:endParaRPr>
          </a:p>
        </p:txBody>
      </p:sp>
      <p:sp>
        <p:nvSpPr>
          <p:cNvPr id="15" name="TextBox 14"/>
          <p:cNvSpPr txBox="1">
            <a:spLocks noChangeArrowheads="1"/>
          </p:cNvSpPr>
          <p:nvPr/>
        </p:nvSpPr>
        <p:spPr bwMode="auto">
          <a:xfrm>
            <a:off x="428596" y="1714488"/>
            <a:ext cx="8429684" cy="4001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marL="457200" lvl="0" indent="-457200">
              <a:buFont typeface="+mj-lt"/>
              <a:buAutoNum type="arabicPeriod"/>
            </a:pPr>
            <a:endParaRPr lang="ru-RU" sz="2000" dirty="0">
              <a:latin typeface="Arial Narrow" pitchFamily="34" charset="0"/>
            </a:endParaRPr>
          </a:p>
        </p:txBody>
      </p:sp>
      <p:sp>
        <p:nvSpPr>
          <p:cNvPr id="11" name="Прямоугольник 10"/>
          <p:cNvSpPr/>
          <p:nvPr/>
        </p:nvSpPr>
        <p:spPr>
          <a:xfrm>
            <a:off x="2143108" y="1500174"/>
            <a:ext cx="657229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опрошенных работали ранее с детьми, имеющими ограниченные возможности здоровья</a:t>
            </a:r>
            <a:endParaRPr lang="ru-RU" b="1" dirty="0"/>
          </a:p>
        </p:txBody>
      </p:sp>
      <p:graphicFrame>
        <p:nvGraphicFramePr>
          <p:cNvPr id="10" name="Диаграмма 9"/>
          <p:cNvGraphicFramePr/>
          <p:nvPr/>
        </p:nvGraphicFramePr>
        <p:xfrm>
          <a:off x="4500562" y="2214554"/>
          <a:ext cx="3857652" cy="392909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42844" y="2456795"/>
            <a:ext cx="4500594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недостаточный уровень теоретической и </a:t>
            </a:r>
          </a:p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практической подготовки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Calibri" pitchFamily="34" charset="0"/>
                <a:cs typeface="Times New Roman" pitchFamily="18" charset="0"/>
              </a:rPr>
              <a:t>недостаток или отсутствие педагогов-специалистов 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Calibri" pitchFamily="34" charset="0"/>
                <a:cs typeface="Times New Roman" pitchFamily="18" charset="0"/>
              </a:rPr>
              <a:t>в образовательной организации</a:t>
            </a: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sz="1600" dirty="0" smtClean="0">
                <a:latin typeface="Arial Narrow" pitchFamily="34" charset="0"/>
                <a:ea typeface="Calibri" pitchFamily="34" charset="0"/>
                <a:cs typeface="Times New Roman" pitchFamily="18" charset="0"/>
              </a:rPr>
              <a:t>м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Calibri" pitchFamily="34" charset="0"/>
                <a:cs typeface="Times New Roman" pitchFamily="18" charset="0"/>
              </a:rPr>
              <a:t>атериально-техническое обеспечение</a:t>
            </a:r>
            <a:r>
              <a:rPr kumimoji="0" lang="ru-RU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Calibri" pitchFamily="34" charset="0"/>
                <a:cs typeface="Times New Roman" pitchFamily="18" charset="0"/>
              </a:rPr>
              <a:t>в образовательной организации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Calibri" pitchFamily="34" charset="0"/>
                <a:cs typeface="Times New Roman" pitchFamily="18" charset="0"/>
              </a:rPr>
              <a:t>отсутствие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Arial Narrow" pitchFamily="34" charset="0"/>
                <a:ea typeface="Times New Roman" pitchFamily="18" charset="0"/>
                <a:cs typeface="Times New Roman" pitchFamily="18" charset="0"/>
              </a:rPr>
              <a:t>архитектурной доступности 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Calibri" pitchFamily="34" charset="0"/>
                <a:cs typeface="Times New Roman" pitchFamily="18" charset="0"/>
              </a:rPr>
              <a:t>образовательной организации 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 Narrow" pitchFamily="34" charset="0"/>
              <a:ea typeface="Calibri" pitchFamily="34" charset="0"/>
              <a:cs typeface="Times New Roman" pitchFamily="18" charset="0"/>
            </a:endParaRP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Calibri" pitchFamily="34" charset="0"/>
                <a:cs typeface="Times New Roman" pitchFamily="18" charset="0"/>
              </a:rPr>
              <a:t>низкая заинтересованность родителей </a:t>
            </a:r>
          </a:p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  <a:ea typeface="Calibri" pitchFamily="34" charset="0"/>
                <a:cs typeface="Times New Roman" pitchFamily="18" charset="0"/>
              </a:rPr>
              <a:t>в обучении детей</a:t>
            </a:r>
            <a:r>
              <a:rPr kumimoji="0" lang="ru-RU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 Narrow" pitchFamily="34" charset="0"/>
              </a:rPr>
              <a:t> </a:t>
            </a:r>
          </a:p>
        </p:txBody>
      </p:sp>
      <p:sp>
        <p:nvSpPr>
          <p:cNvPr id="13" name="TextBox 12"/>
          <p:cNvSpPr txBox="1">
            <a:spLocks noChangeArrowheads="1"/>
          </p:cNvSpPr>
          <p:nvPr/>
        </p:nvSpPr>
        <p:spPr bwMode="auto">
          <a:xfrm>
            <a:off x="2357422" y="214290"/>
            <a:ext cx="6500858" cy="64633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lvl="0"/>
            <a:r>
              <a:rPr lang="ru-RU" b="1" dirty="0" smtClean="0">
                <a:latin typeface="Arial Narrow" pitchFamily="34" charset="0"/>
              </a:rPr>
              <a:t>Об опыте практической работы с обучающимися с особыми образовательными потребностями</a:t>
            </a:r>
            <a:endParaRPr lang="ru-RU" b="1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blipFill dpi="0" rotWithShape="0">
          <a:blip r:embed="rId2">
            <a:alphaModFix amt="28000"/>
            <a:lum/>
          </a:blip>
          <a:srcRect/>
          <a:stretch>
            <a:fillRect l="-3000" t="-2000" r="1000" b="-5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3"/>
          <p:cNvSpPr txBox="1">
            <a:spLocks noChangeArrowheads="1"/>
          </p:cNvSpPr>
          <p:nvPr/>
        </p:nvSpPr>
        <p:spPr bwMode="auto">
          <a:xfrm>
            <a:off x="214313" y="285750"/>
            <a:ext cx="8715375" cy="544764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>
              <a:defRPr/>
            </a:pPr>
            <a:endParaRPr lang="ru-RU" sz="1400" b="1" dirty="0" smtClean="0">
              <a:latin typeface="Arial Narrow" pitchFamily="34" charset="0"/>
            </a:endParaRPr>
          </a:p>
          <a:p>
            <a:pPr algn="ctr">
              <a:defRPr/>
            </a:pPr>
            <a:endParaRPr lang="ru-RU" sz="1400" b="1" dirty="0" smtClean="0">
              <a:latin typeface="Arial Narrow" pitchFamily="34" charset="0"/>
            </a:endParaRPr>
          </a:p>
          <a:p>
            <a:pPr algn="ctr">
              <a:defRPr/>
            </a:pPr>
            <a:endParaRPr lang="ru-RU" sz="1400" b="1" dirty="0" smtClean="0">
              <a:latin typeface="Arial Narrow" pitchFamily="34" charset="0"/>
            </a:endParaRPr>
          </a:p>
          <a:p>
            <a:pPr algn="ctr">
              <a:defRPr/>
            </a:pPr>
            <a:endParaRPr lang="ru-RU" sz="1400" b="1" dirty="0" smtClean="0">
              <a:latin typeface="Arial Narrow" pitchFamily="34" charset="0"/>
            </a:endParaRPr>
          </a:p>
          <a:p>
            <a:pPr algn="ctr">
              <a:defRPr/>
            </a:pPr>
            <a:endParaRPr lang="ru-RU" sz="1400" b="1" dirty="0" smtClean="0">
              <a:latin typeface="Arial Narrow" pitchFamily="34" charset="0"/>
            </a:endParaRPr>
          </a:p>
          <a:p>
            <a:pPr algn="ctr">
              <a:defRPr/>
            </a:pPr>
            <a:endParaRPr lang="ru-RU" sz="1400" b="1" dirty="0" smtClean="0">
              <a:latin typeface="Arial Narrow" pitchFamily="34" charset="0"/>
            </a:endParaRPr>
          </a:p>
          <a:p>
            <a:pPr algn="ctr">
              <a:defRPr/>
            </a:pPr>
            <a:endParaRPr lang="en-US" sz="1400" b="1" dirty="0">
              <a:latin typeface="Arial Narrow" pitchFamily="34" charset="0"/>
            </a:endParaRPr>
          </a:p>
          <a:p>
            <a:pPr algn="ctr">
              <a:defRPr/>
            </a:pPr>
            <a:endParaRPr lang="ru-RU" sz="2000" b="1" dirty="0">
              <a:latin typeface="Arial Narrow" pitchFamily="34" charset="0"/>
            </a:endParaRPr>
          </a:p>
          <a:p>
            <a:pPr algn="ctr"/>
            <a:endParaRPr lang="ru-RU" sz="2000" b="1" dirty="0" smtClean="0"/>
          </a:p>
          <a:p>
            <a:pPr algn="ctr"/>
            <a:endParaRPr lang="ru-RU" sz="2000" b="1" dirty="0" smtClean="0"/>
          </a:p>
          <a:p>
            <a:pPr algn="ctr"/>
            <a:endParaRPr lang="ru-RU" sz="2000" b="1" dirty="0" smtClean="0"/>
          </a:p>
          <a:p>
            <a:pPr algn="ctr"/>
            <a:endParaRPr lang="ru-RU" sz="2000" b="1" dirty="0" smtClean="0"/>
          </a:p>
          <a:p>
            <a:pPr algn="ctr"/>
            <a:r>
              <a:rPr lang="ru-RU" sz="2400" b="1" dirty="0" smtClean="0"/>
              <a:t>Благодарю за внимание!</a:t>
            </a:r>
            <a:endParaRPr lang="ru-RU" sz="2400" dirty="0" smtClean="0"/>
          </a:p>
          <a:p>
            <a:pPr algn="ctr">
              <a:defRPr/>
            </a:pPr>
            <a:endParaRPr lang="ru-RU" b="1" dirty="0">
              <a:latin typeface="Arial Narrow" pitchFamily="34" charset="0"/>
            </a:endParaRPr>
          </a:p>
          <a:p>
            <a:pPr algn="ctr">
              <a:defRPr/>
            </a:pPr>
            <a:endParaRPr lang="ru-RU" b="1" dirty="0" smtClean="0">
              <a:latin typeface="Arial Narrow" pitchFamily="34" charset="0"/>
            </a:endParaRPr>
          </a:p>
          <a:p>
            <a:pPr algn="ctr">
              <a:defRPr/>
            </a:pPr>
            <a:endParaRPr lang="ru-RU" b="1" dirty="0">
              <a:latin typeface="Arial Narrow" pitchFamily="34" charset="0"/>
            </a:endParaRPr>
          </a:p>
          <a:p>
            <a:pPr algn="ctr">
              <a:defRPr/>
            </a:pPr>
            <a:endParaRPr lang="ru-RU" b="1" dirty="0">
              <a:latin typeface="Arial Narrow" pitchFamily="34" charset="0"/>
            </a:endParaRPr>
          </a:p>
          <a:p>
            <a:pPr algn="ctr">
              <a:defRPr/>
            </a:pPr>
            <a:endParaRPr lang="ru-RU" b="1" dirty="0" smtClean="0">
              <a:latin typeface="Arial Narrow" pitchFamily="34" charset="0"/>
            </a:endParaRPr>
          </a:p>
          <a:p>
            <a:pPr algn="ctr">
              <a:defRPr/>
            </a:pPr>
            <a:endParaRPr lang="ru-RU" b="1" dirty="0" smtClean="0">
              <a:latin typeface="Arial Narrow" pitchFamily="34" charset="0"/>
            </a:endParaRPr>
          </a:p>
          <a:p>
            <a:pPr algn="ctr">
              <a:defRPr/>
            </a:pPr>
            <a:endParaRPr lang="ru-RU" b="1" dirty="0">
              <a:latin typeface="Arial Narrow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рек">
  <a:themeElements>
    <a:clrScheme name="Другая 1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Трек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Трек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4364</TotalTime>
  <Words>565</Words>
  <Application>Microsoft Office PowerPoint</Application>
  <PresentationFormat>Экран (4:3)</PresentationFormat>
  <Paragraphs>193</Paragraphs>
  <Slides>14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9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14</vt:i4>
      </vt:variant>
    </vt:vector>
  </HeadingPairs>
  <TitlesOfParts>
    <vt:vector size="24" baseType="lpstr">
      <vt:lpstr>Arial</vt:lpstr>
      <vt:lpstr>Myriad Pro</vt:lpstr>
      <vt:lpstr>Arial Narrow</vt:lpstr>
      <vt:lpstr>Franklin Gothic Book</vt:lpstr>
      <vt:lpstr>Wingdings 2</vt:lpstr>
      <vt:lpstr>Arial Black</vt:lpstr>
      <vt:lpstr>Times New Roman</vt:lpstr>
      <vt:lpstr>Calibri</vt:lpstr>
      <vt:lpstr>Franklin Gothic Medium</vt:lpstr>
      <vt:lpstr>Трек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 NAME</dc:title>
  <dc:creator>De</dc:creator>
  <cp:lastModifiedBy>mna</cp:lastModifiedBy>
  <cp:revision>237</cp:revision>
  <dcterms:created xsi:type="dcterms:W3CDTF">2008-03-05T16:02:59Z</dcterms:created>
  <dcterms:modified xsi:type="dcterms:W3CDTF">2018-10-24T02:05:10Z</dcterms:modified>
</cp:coreProperties>
</file>